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720" r:id="rId1"/>
  </p:sldMasterIdLst>
  <p:notesMasterIdLst>
    <p:notesMasterId r:id="rId62"/>
  </p:notesMasterIdLst>
  <p:sldIdLst>
    <p:sldId id="256" r:id="rId2"/>
    <p:sldId id="257" r:id="rId3"/>
    <p:sldId id="490" r:id="rId4"/>
    <p:sldId id="491" r:id="rId5"/>
    <p:sldId id="492" r:id="rId6"/>
    <p:sldId id="485" r:id="rId7"/>
    <p:sldId id="444" r:id="rId8"/>
    <p:sldId id="486" r:id="rId9"/>
    <p:sldId id="451" r:id="rId10"/>
    <p:sldId id="452" r:id="rId11"/>
    <p:sldId id="453" r:id="rId12"/>
    <p:sldId id="454" r:id="rId13"/>
    <p:sldId id="455" r:id="rId14"/>
    <p:sldId id="445" r:id="rId15"/>
    <p:sldId id="456" r:id="rId16"/>
    <p:sldId id="462" r:id="rId17"/>
    <p:sldId id="281" r:id="rId18"/>
    <p:sldId id="268" r:id="rId19"/>
    <p:sldId id="364" r:id="rId20"/>
    <p:sldId id="365" r:id="rId21"/>
    <p:sldId id="366" r:id="rId22"/>
    <p:sldId id="367" r:id="rId23"/>
    <p:sldId id="368" r:id="rId24"/>
    <p:sldId id="370" r:id="rId25"/>
    <p:sldId id="372" r:id="rId26"/>
    <p:sldId id="371" r:id="rId27"/>
    <p:sldId id="487" r:id="rId28"/>
    <p:sldId id="293" r:id="rId29"/>
    <p:sldId id="394" r:id="rId30"/>
    <p:sldId id="496" r:id="rId31"/>
    <p:sldId id="495" r:id="rId32"/>
    <p:sldId id="497" r:id="rId33"/>
    <p:sldId id="498" r:id="rId34"/>
    <p:sldId id="499" r:id="rId35"/>
    <p:sldId id="395" r:id="rId36"/>
    <p:sldId id="396" r:id="rId37"/>
    <p:sldId id="443" r:id="rId38"/>
    <p:sldId id="398" r:id="rId39"/>
    <p:sldId id="399" r:id="rId40"/>
    <p:sldId id="400" r:id="rId41"/>
    <p:sldId id="401" r:id="rId42"/>
    <p:sldId id="488" r:id="rId43"/>
    <p:sldId id="489" r:id="rId44"/>
    <p:sldId id="308" r:id="rId45"/>
    <p:sldId id="295" r:id="rId46"/>
    <p:sldId id="402" r:id="rId47"/>
    <p:sldId id="403" r:id="rId48"/>
    <p:sldId id="404" r:id="rId49"/>
    <p:sldId id="405" r:id="rId50"/>
    <p:sldId id="307" r:id="rId51"/>
    <p:sldId id="406" r:id="rId52"/>
    <p:sldId id="407" r:id="rId53"/>
    <p:sldId id="351" r:id="rId54"/>
    <p:sldId id="408" r:id="rId55"/>
    <p:sldId id="409" r:id="rId56"/>
    <p:sldId id="410" r:id="rId57"/>
    <p:sldId id="411" r:id="rId58"/>
    <p:sldId id="412" r:id="rId59"/>
    <p:sldId id="463" r:id="rId60"/>
    <p:sldId id="494" r:id="rId61"/>
  </p:sldIdLst>
  <p:sldSz cx="9144000" cy="6858000" type="screen4x3"/>
  <p:notesSz cx="6807200" cy="99393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EBDDC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2" autoAdjust="0"/>
    <p:restoredTop sz="96370" autoAdjust="0"/>
  </p:normalViewPr>
  <p:slideViewPr>
    <p:cSldViewPr>
      <p:cViewPr varScale="1">
        <p:scale>
          <a:sx n="83" d="100"/>
          <a:sy n="83" d="100"/>
        </p:scale>
        <p:origin x="1262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15B855-C19A-429E-A2EA-E8A498178FC0}" type="doc">
      <dgm:prSet loTypeId="urn:microsoft.com/office/officeart/2009/3/layout/DescendingProcess" loCatId="process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D62FB90E-52CE-4031-810F-0C0A30EF5655}">
      <dgm:prSet phldrT="[文字]" custT="1"/>
      <dgm:spPr/>
      <dgm:t>
        <a:bodyPr/>
        <a:lstStyle/>
        <a:p>
          <a:r>
            <a:rPr lang="zh-TW" altLang="en-US" sz="2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rPr>
            <a:t>統計資訊服務網</a:t>
          </a:r>
        </a:p>
      </dgm:t>
    </dgm:pt>
    <dgm:pt modelId="{CA10EA22-3D72-4AA2-B7AC-508C30959203}" type="parTrans" cxnId="{F82AE050-AE39-43BC-8689-7E184F8964DE}">
      <dgm:prSet/>
      <dgm:spPr/>
      <dgm:t>
        <a:bodyPr/>
        <a:lstStyle/>
        <a:p>
          <a:endParaRPr lang="zh-TW" altLang="en-US"/>
        </a:p>
      </dgm:t>
    </dgm:pt>
    <dgm:pt modelId="{F901E92D-899D-48FE-B525-20C02D54F4B9}" type="sibTrans" cxnId="{F82AE050-AE39-43BC-8689-7E184F8964DE}">
      <dgm:prSet/>
      <dgm:spPr/>
      <dgm:t>
        <a:bodyPr/>
        <a:lstStyle/>
        <a:p>
          <a:endParaRPr lang="zh-TW" altLang="en-US"/>
        </a:p>
      </dgm:t>
    </dgm:pt>
    <dgm:pt modelId="{1B3FF062-F108-431C-A333-94D016C43CEC}">
      <dgm:prSet phldrT="[文字]" custT="1"/>
      <dgm:spPr/>
      <dgm:t>
        <a:bodyPr/>
        <a:lstStyle/>
        <a:p>
          <a:r>
            <a:rPr lang="zh-TW" altLang="en-US" sz="2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rPr>
            <a:t>主管決策查詢平台</a:t>
          </a:r>
        </a:p>
      </dgm:t>
    </dgm:pt>
    <dgm:pt modelId="{CB3B0940-80D7-424D-9870-98587618B16D}" type="parTrans" cxnId="{7759C125-36FA-4881-B28C-601D6B0CB1F2}">
      <dgm:prSet/>
      <dgm:spPr/>
      <dgm:t>
        <a:bodyPr/>
        <a:lstStyle/>
        <a:p>
          <a:endParaRPr lang="zh-TW" altLang="en-US"/>
        </a:p>
      </dgm:t>
    </dgm:pt>
    <dgm:pt modelId="{8637DB79-1DD6-4F30-8405-527DFCC4C472}" type="sibTrans" cxnId="{7759C125-36FA-4881-B28C-601D6B0CB1F2}">
      <dgm:prSet/>
      <dgm:spPr/>
      <dgm:t>
        <a:bodyPr/>
        <a:lstStyle/>
        <a:p>
          <a:endParaRPr lang="zh-TW" altLang="en-US"/>
        </a:p>
      </dgm:t>
    </dgm:pt>
    <dgm:pt modelId="{66FD107C-7D89-4D54-9DF2-5453EA0E5F3F}">
      <dgm:prSet phldrT="[文字]" custT="1"/>
      <dgm:spPr/>
      <dgm:t>
        <a:bodyPr/>
        <a:lstStyle/>
        <a:p>
          <a:r>
            <a:rPr lang="zh-TW" altLang="en-US" sz="2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rPr>
            <a:t>資料庫查詢平台</a:t>
          </a:r>
        </a:p>
      </dgm:t>
    </dgm:pt>
    <dgm:pt modelId="{38CF94DB-2E57-4623-AAD1-6EE9FAADB633}" type="parTrans" cxnId="{6E7D4DFF-A090-46FF-8A74-C99AF2D587B9}">
      <dgm:prSet/>
      <dgm:spPr/>
      <dgm:t>
        <a:bodyPr/>
        <a:lstStyle/>
        <a:p>
          <a:endParaRPr lang="zh-TW" altLang="en-US"/>
        </a:p>
      </dgm:t>
    </dgm:pt>
    <dgm:pt modelId="{BB001D85-B975-490A-A9D1-FCBE772035C4}" type="sibTrans" cxnId="{6E7D4DFF-A090-46FF-8A74-C99AF2D587B9}">
      <dgm:prSet/>
      <dgm:spPr/>
      <dgm:t>
        <a:bodyPr/>
        <a:lstStyle/>
        <a:p>
          <a:endParaRPr lang="zh-TW" altLang="en-US"/>
        </a:p>
      </dgm:t>
    </dgm:pt>
    <dgm:pt modelId="{FF52E649-692D-4410-BC8A-269851160432}" type="pres">
      <dgm:prSet presAssocID="{4615B855-C19A-429E-A2EA-E8A498178FC0}" presName="Name0" presStyleCnt="0">
        <dgm:presLayoutVars>
          <dgm:chMax val="7"/>
          <dgm:chPref val="5"/>
        </dgm:presLayoutVars>
      </dgm:prSet>
      <dgm:spPr/>
      <dgm:t>
        <a:bodyPr/>
        <a:lstStyle/>
        <a:p>
          <a:endParaRPr lang="zh-TW" altLang="en-US"/>
        </a:p>
      </dgm:t>
    </dgm:pt>
    <dgm:pt modelId="{8955451F-262F-4D61-BFAF-1F3C7A9892D0}" type="pres">
      <dgm:prSet presAssocID="{4615B855-C19A-429E-A2EA-E8A498178FC0}" presName="arrowNode" presStyleLbl="node1" presStyleIdx="0" presStyleCnt="1" custAng="20827574" custScaleX="83776" custLinFactNeighborX="-2675" custLinFactNeighborY="-52342"/>
      <dgm:spPr/>
    </dgm:pt>
    <dgm:pt modelId="{21CBB7F0-2B54-40BE-9994-FAD8179ADEF7}" type="pres">
      <dgm:prSet presAssocID="{D62FB90E-52CE-4031-810F-0C0A30EF5655}" presName="txNode1" presStyleLbl="revTx" presStyleIdx="0" presStyleCnt="3" custScaleX="14126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4550434-1EAA-4A9F-B114-FAE11B5F985A}" type="pres">
      <dgm:prSet presAssocID="{1B3FF062-F108-431C-A333-94D016C43CEC}" presName="txNode2" presStyleLbl="revTx" presStyleIdx="1" presStyleCnt="3" custScaleX="131368" custLinFactNeighborX="-48241" custLinFactNeighborY="-5710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E10F6A1-9A0C-476A-B47D-8C2CFB8AECEB}" type="pres">
      <dgm:prSet presAssocID="{8637DB79-1DD6-4F30-8405-527DFCC4C472}" presName="dotNode2" presStyleCnt="0"/>
      <dgm:spPr/>
    </dgm:pt>
    <dgm:pt modelId="{611C6FAD-A2CD-4B53-9108-6768BEE598D7}" type="pres">
      <dgm:prSet presAssocID="{8637DB79-1DD6-4F30-8405-527DFCC4C472}" presName="dotRepeatNode" presStyleLbl="fgShp" presStyleIdx="0" presStyleCnt="1"/>
      <dgm:spPr/>
      <dgm:t>
        <a:bodyPr/>
        <a:lstStyle/>
        <a:p>
          <a:endParaRPr lang="zh-TW" altLang="en-US"/>
        </a:p>
      </dgm:t>
    </dgm:pt>
    <dgm:pt modelId="{CF7CAE4C-AAA0-459B-8E54-0ECC9B797A98}" type="pres">
      <dgm:prSet presAssocID="{66FD107C-7D89-4D54-9DF2-5453EA0E5F3F}" presName="txNode3" presStyleLbl="revTx" presStyleIdx="2" presStyleCnt="3" custLinFactY="-61796" custLinFactNeighborX="60270" custLinFactNeighborY="-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E7D4DFF-A090-46FF-8A74-C99AF2D587B9}" srcId="{4615B855-C19A-429E-A2EA-E8A498178FC0}" destId="{66FD107C-7D89-4D54-9DF2-5453EA0E5F3F}" srcOrd="2" destOrd="0" parTransId="{38CF94DB-2E57-4623-AAD1-6EE9FAADB633}" sibTransId="{BB001D85-B975-490A-A9D1-FCBE772035C4}"/>
    <dgm:cxn modelId="{27F59846-42E5-4B3F-86CB-C3F402AE9DD0}" type="presOf" srcId="{1B3FF062-F108-431C-A333-94D016C43CEC}" destId="{C4550434-1EAA-4A9F-B114-FAE11B5F985A}" srcOrd="0" destOrd="0" presId="urn:microsoft.com/office/officeart/2009/3/layout/DescendingProcess"/>
    <dgm:cxn modelId="{F82AE050-AE39-43BC-8689-7E184F8964DE}" srcId="{4615B855-C19A-429E-A2EA-E8A498178FC0}" destId="{D62FB90E-52CE-4031-810F-0C0A30EF5655}" srcOrd="0" destOrd="0" parTransId="{CA10EA22-3D72-4AA2-B7AC-508C30959203}" sibTransId="{F901E92D-899D-48FE-B525-20C02D54F4B9}"/>
    <dgm:cxn modelId="{34D351C1-941A-4B62-9891-5F512231A62C}" type="presOf" srcId="{D62FB90E-52CE-4031-810F-0C0A30EF5655}" destId="{21CBB7F0-2B54-40BE-9994-FAD8179ADEF7}" srcOrd="0" destOrd="0" presId="urn:microsoft.com/office/officeart/2009/3/layout/DescendingProcess"/>
    <dgm:cxn modelId="{DEB0172F-82A1-4330-9CEE-0E67FEBF47A3}" type="presOf" srcId="{4615B855-C19A-429E-A2EA-E8A498178FC0}" destId="{FF52E649-692D-4410-BC8A-269851160432}" srcOrd="0" destOrd="0" presId="urn:microsoft.com/office/officeart/2009/3/layout/DescendingProcess"/>
    <dgm:cxn modelId="{6EA3E173-544D-453D-B640-BC2304BB6E66}" type="presOf" srcId="{66FD107C-7D89-4D54-9DF2-5453EA0E5F3F}" destId="{CF7CAE4C-AAA0-459B-8E54-0ECC9B797A98}" srcOrd="0" destOrd="0" presId="urn:microsoft.com/office/officeart/2009/3/layout/DescendingProcess"/>
    <dgm:cxn modelId="{8D08D334-5636-4980-B0BD-B9CB1022F36B}" type="presOf" srcId="{8637DB79-1DD6-4F30-8405-527DFCC4C472}" destId="{611C6FAD-A2CD-4B53-9108-6768BEE598D7}" srcOrd="0" destOrd="0" presId="urn:microsoft.com/office/officeart/2009/3/layout/DescendingProcess"/>
    <dgm:cxn modelId="{7759C125-36FA-4881-B28C-601D6B0CB1F2}" srcId="{4615B855-C19A-429E-A2EA-E8A498178FC0}" destId="{1B3FF062-F108-431C-A333-94D016C43CEC}" srcOrd="1" destOrd="0" parTransId="{CB3B0940-80D7-424D-9870-98587618B16D}" sibTransId="{8637DB79-1DD6-4F30-8405-527DFCC4C472}"/>
    <dgm:cxn modelId="{00C6CA4B-DD6A-49C2-B807-557F9582D7D6}" type="presParOf" srcId="{FF52E649-692D-4410-BC8A-269851160432}" destId="{8955451F-262F-4D61-BFAF-1F3C7A9892D0}" srcOrd="0" destOrd="0" presId="urn:microsoft.com/office/officeart/2009/3/layout/DescendingProcess"/>
    <dgm:cxn modelId="{8D719C89-D50D-432E-9675-D4CF3C64E25C}" type="presParOf" srcId="{FF52E649-692D-4410-BC8A-269851160432}" destId="{21CBB7F0-2B54-40BE-9994-FAD8179ADEF7}" srcOrd="1" destOrd="0" presId="urn:microsoft.com/office/officeart/2009/3/layout/DescendingProcess"/>
    <dgm:cxn modelId="{F7131426-37F4-4C33-98D1-8B84A2A545A1}" type="presParOf" srcId="{FF52E649-692D-4410-BC8A-269851160432}" destId="{C4550434-1EAA-4A9F-B114-FAE11B5F985A}" srcOrd="2" destOrd="0" presId="urn:microsoft.com/office/officeart/2009/3/layout/DescendingProcess"/>
    <dgm:cxn modelId="{54AF3455-1220-44DA-9004-1C79EA40E6A5}" type="presParOf" srcId="{FF52E649-692D-4410-BC8A-269851160432}" destId="{4E10F6A1-9A0C-476A-B47D-8C2CFB8AECEB}" srcOrd="3" destOrd="0" presId="urn:microsoft.com/office/officeart/2009/3/layout/DescendingProcess"/>
    <dgm:cxn modelId="{B1111ABE-585D-4374-847E-B91D87CAA4E7}" type="presParOf" srcId="{4E10F6A1-9A0C-476A-B47D-8C2CFB8AECEB}" destId="{611C6FAD-A2CD-4B53-9108-6768BEE598D7}" srcOrd="0" destOrd="0" presId="urn:microsoft.com/office/officeart/2009/3/layout/DescendingProcess"/>
    <dgm:cxn modelId="{C0A16FEA-6CD0-4E3D-8A6E-6761F6586208}" type="presParOf" srcId="{FF52E649-692D-4410-BC8A-269851160432}" destId="{CF7CAE4C-AAA0-459B-8E54-0ECC9B797A98}" srcOrd="4" destOrd="0" presId="urn:microsoft.com/office/officeart/2009/3/layout/DescendingProces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55451F-262F-4D61-BFAF-1F3C7A9892D0}">
      <dsp:nvSpPr>
        <dsp:cNvPr id="0" name=""/>
        <dsp:cNvSpPr/>
      </dsp:nvSpPr>
      <dsp:spPr>
        <a:xfrm rot="3623948">
          <a:off x="1121356" y="756908"/>
          <a:ext cx="3695932" cy="1822206"/>
        </a:xfrm>
        <a:prstGeom prst="swooshArrow">
          <a:avLst>
            <a:gd name="adj1" fmla="val 16310"/>
            <a:gd name="adj2" fmla="val 313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7625" cap="flat" cmpd="dbl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11C6FAD-A2CD-4B53-9108-6768BEE598D7}">
      <dsp:nvSpPr>
        <dsp:cNvPr id="0" name=""/>
        <dsp:cNvSpPr/>
      </dsp:nvSpPr>
      <dsp:spPr>
        <a:xfrm>
          <a:off x="3163129" y="1578051"/>
          <a:ext cx="88595" cy="88595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47625" cap="flat" cmpd="dbl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1CBB7F0-2B54-40BE-9994-FAD8179ADEF7}">
      <dsp:nvSpPr>
        <dsp:cNvPr id="0" name=""/>
        <dsp:cNvSpPr/>
      </dsp:nvSpPr>
      <dsp:spPr>
        <a:xfrm>
          <a:off x="728418" y="0"/>
          <a:ext cx="2336574" cy="65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b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rPr>
            <a:t>統計資訊服務網</a:t>
          </a:r>
        </a:p>
      </dsp:txBody>
      <dsp:txXfrm>
        <a:off x="728418" y="0"/>
        <a:ext cx="2336574" cy="650240"/>
      </dsp:txXfrm>
    </dsp:sp>
    <dsp:sp modelId="{C4550434-1EAA-4A9F-B114-FAE11B5F985A}">
      <dsp:nvSpPr>
        <dsp:cNvPr id="0" name=""/>
        <dsp:cNvSpPr/>
      </dsp:nvSpPr>
      <dsp:spPr>
        <a:xfrm>
          <a:off x="2315716" y="925922"/>
          <a:ext cx="2583977" cy="65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rPr>
            <a:t>主管決策查詢平台</a:t>
          </a:r>
        </a:p>
      </dsp:txBody>
      <dsp:txXfrm>
        <a:off x="2315716" y="925922"/>
        <a:ext cx="2583977" cy="650240"/>
      </dsp:txXfrm>
    </dsp:sp>
    <dsp:sp modelId="{CF7CAE4C-AAA0-459B-8E54-0ECC9B797A98}">
      <dsp:nvSpPr>
        <dsp:cNvPr id="0" name=""/>
        <dsp:cNvSpPr/>
      </dsp:nvSpPr>
      <dsp:spPr>
        <a:xfrm>
          <a:off x="4341801" y="2361697"/>
          <a:ext cx="2235200" cy="65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rPr>
            <a:t>資料庫查詢平台</a:t>
          </a:r>
        </a:p>
      </dsp:txBody>
      <dsp:txXfrm>
        <a:off x="4341801" y="2361697"/>
        <a:ext cx="2235200" cy="650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26" tIns="45712" rIns="91426" bIns="4571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26" tIns="45712" rIns="91426" bIns="4571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EC3D26C-42AE-488A-9CF1-C40D3D11EDB3}" type="datetimeFigureOut">
              <a:rPr lang="zh-TW" altLang="en-US"/>
              <a:pPr>
                <a:defRPr/>
              </a:pPr>
              <a:t>2019/11/22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2" rIns="91426" bIns="45712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26" tIns="45712" rIns="91426" bIns="45712" rtlCol="0"/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26" tIns="45712" rIns="91426" bIns="4571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26" tIns="45712" rIns="91426" bIns="4571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BEACBC1-1CCD-4BF4-98B9-E5C9D7848EE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98467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dirty="0"/>
          </a:p>
        </p:txBody>
      </p:sp>
      <p:sp>
        <p:nvSpPr>
          <p:cNvPr id="1566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3ECA648-91A7-4355-BB29-8BE946CE800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5770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DD153A-D9DC-4D52-A372-B8F5386B3358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EACBC1-1CCD-4BF4-98B9-E5C9D7848EE6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50261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EACBC1-1CCD-4BF4-98B9-E5C9D7848EE6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8439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EACBC1-1CCD-4BF4-98B9-E5C9D7848EE6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75433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5872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828A50E-C51E-4E4E-BF27-93E62EB2FE68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251204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dirty="0"/>
          </a:p>
        </p:txBody>
      </p:sp>
      <p:sp>
        <p:nvSpPr>
          <p:cNvPr id="1597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C628BA-CC51-41FC-B68E-44D885F7447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597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C628BA-CC51-41FC-B68E-44D885F7447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93156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6179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3982D9D-4A3F-4C6B-A9F9-14EE9CFA459D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6282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30A277F-72B1-4BFA-ABBE-B2E34825E926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6384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4832BD-2A31-4BA8-8BD7-2CB15B019154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6486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7428FA-CE49-42A8-A16A-1607F25DE9A7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6589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25927D-607D-4462-9B84-5D6BACDCD6DF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607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5519E4-FA3A-4D4C-AB6C-CBAC85A6A094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607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6C0151-7472-4327-8D67-7C37BA08B8C5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607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1D5A76-19B1-49EF-A8C9-02BCE59D4805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6691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42A3EEA-0410-40AB-9972-BCA508654F37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dirty="0"/>
          </a:p>
        </p:txBody>
      </p:sp>
      <p:sp>
        <p:nvSpPr>
          <p:cNvPr id="16998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08D4F7-E1F3-4049-B334-05FAB8F8E2B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7101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0141DAE-3368-49D5-9DB9-F4F43ABEF698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7203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F2C7BB-37B9-4083-8345-E2CA8CB76B4A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7306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6C2390-D51F-4129-AD6D-A9B5A1F76977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005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7408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26EFF9-6376-40DC-9FFA-0EE7165788B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107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7510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0FB90E-9F56-40D8-83A1-A2821DB9E42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7613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091768-A7F3-41A7-BE6B-790C45B5A5F5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7715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FBADDDC-BCE9-49B3-9AD5-1C94720CE99E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781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27B138-BA1A-43A9-B56B-9C2AF1EB554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781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27B138-BA1A-43A9-B56B-9C2AF1EB554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743870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0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9763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80DEE6-B111-47C9-B057-A19F8559E211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078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F95BDC-5443-4654-9D01-86856C38D83B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078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F95BDC-5443-4654-9D01-86856C38D83B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078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F95BDC-5443-4654-9D01-86856C38D83B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078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F95BDC-5443-4654-9D01-86856C38D83B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078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F95BDC-5443-4654-9D01-86856C38D83B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078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F95BDC-5443-4654-9D01-86856C38D83B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48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0890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A184A46-D026-40C8-85BF-908CD193412C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589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0992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44D267-4555-46AC-BC87-B3554B4E27E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691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109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38FACE-5AA2-401E-A908-8FEA49B4B4E2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79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119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85DDF92-C2BD-492C-91BE-3ABA98BC5FEA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896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1299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ED5CFD1-0B7F-4B1B-A3CC-793757F7B862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99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1402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83C80A-418C-4FC2-9312-93EC18C7B405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101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1504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E5626B0-E7AD-42FE-9F83-52BAC7F6143D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781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27B138-BA1A-43A9-B56B-9C2AF1EB554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8443192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dirty="0"/>
          </a:p>
        </p:txBody>
      </p:sp>
      <p:sp>
        <p:nvSpPr>
          <p:cNvPr id="1781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27B138-BA1A-43A9-B56B-9C2AF1EB554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6591757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305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1709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A2D960-21BC-4E1C-9650-FBA86DD8EDAA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08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1811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57B058-250D-4F60-BF24-A2D3162556F2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613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dirty="0"/>
          </a:p>
        </p:txBody>
      </p:sp>
      <p:sp>
        <p:nvSpPr>
          <p:cNvPr id="22016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E99134-CE6E-4CEC-A71B-E32B9093C178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715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2118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2DFF0F7-CD85-455A-BD81-CE37F6C9871C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817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2221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B6E990-AFC8-45F6-9699-EEC80CC13595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920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2323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DDE8F63-2B9B-4272-92AF-35F850857F72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510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dirty="0"/>
          </a:p>
        </p:txBody>
      </p:sp>
      <p:sp>
        <p:nvSpPr>
          <p:cNvPr id="21914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F0FC0B-1BB4-4C1C-A810-8C0EF5D83B9E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49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022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2426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D7D492-4A98-4549-AE10-91891B8AEB8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50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125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2528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4450275-99F5-44F2-9FFF-9062176C465F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51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227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dirty="0"/>
          </a:p>
        </p:txBody>
      </p:sp>
      <p:sp>
        <p:nvSpPr>
          <p:cNvPr id="22630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BFFAE7-991E-411F-B7CC-408F61F675D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329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2733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D4CCD1-54A5-4754-A82A-15E5361AE6FA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2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2835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43A2FD-F1C2-4127-8F39-6549E055DEF8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53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293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6DCD38-1DA0-4519-8BB9-C206056E9298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55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63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3040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5AF2EC-BCCC-4B6E-885A-B8598E3900CF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739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3142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E9B5AC-2384-47B4-A820-97538BFFA9BA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57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841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3142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BF27C6-6221-4FDB-9A17-4EF9B748086D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781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27B138-BA1A-43A9-B56B-9C2AF1EB5543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01697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5" name="矩形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6" name="矩形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/>
              <a:t>按一下以編輯母片副標題樣式</a:t>
            </a:r>
            <a:endParaRPr lang="en-US"/>
          </a:p>
        </p:txBody>
      </p:sp>
      <p:sp>
        <p:nvSpPr>
          <p:cNvPr id="7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6BF58-361D-4101-9B46-12854C8DD03A}" type="datetime1">
              <a:rPr lang="zh-TW" altLang="en-US"/>
              <a:pPr>
                <a:defRPr/>
              </a:pPr>
              <a:t>2019/11/22</a:t>
            </a:fld>
            <a:endParaRPr lang="zh-TW" altLang="en-US"/>
          </a:p>
        </p:txBody>
      </p:sp>
      <p:sp>
        <p:nvSpPr>
          <p:cNvPr id="10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611785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6EB8C-8491-4195-94F1-CAA824D35BB8}" type="datetime1">
              <a:rPr lang="zh-TW" altLang="en-US"/>
              <a:pPr>
                <a:defRPr/>
              </a:pPr>
              <a:t>2019/11/22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777288" y="6640513"/>
            <a:ext cx="533400" cy="244475"/>
          </a:xfrm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B5EFFD23-C771-4709-A968-702D46182E85}" type="slidenum">
              <a:rPr lang="zh-TW" altLang="en-US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894506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5" name="矩形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6" name="矩形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7" name="日期版面配置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A6CA8-1606-4F74-BE18-14138DE7EF2D}" type="datetime1">
              <a:rPr lang="zh-TW" altLang="en-US"/>
              <a:pPr>
                <a:defRPr/>
              </a:pPr>
              <a:t>2019/11/22</a:t>
            </a:fld>
            <a:endParaRPr lang="zh-TW" altLang="en-US"/>
          </a:p>
        </p:txBody>
      </p:sp>
      <p:sp>
        <p:nvSpPr>
          <p:cNvPr id="8" name="頁尾版面配置區 1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12"/>
          <p:cNvSpPr>
            <a:spLocks noGrp="1"/>
          </p:cNvSpPr>
          <p:nvPr>
            <p:ph type="sldNum" sz="quarter" idx="12"/>
          </p:nvPr>
        </p:nvSpPr>
        <p:spPr>
          <a:xfrm>
            <a:off x="8675688" y="6588125"/>
            <a:ext cx="720725" cy="369888"/>
          </a:xfrm>
        </p:spPr>
        <p:txBody>
          <a:bodyPr wrap="square" lIns="91440" tIns="45720" rIns="91440" bIns="45720" numCol="1" compatLnSpc="1">
            <a:prstTxWarp prst="textNoShape">
              <a:avLst/>
            </a:prstTxWarp>
            <a:no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F0E6557A-11F0-4472-A61D-A9EDEA6B03AE}" type="slidenum">
              <a:rPr lang="zh-TW" altLang="en-US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865118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日期版面配置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DEB0AB4-A4EC-4308-ADA7-F1F25523D957}" type="datetime1">
              <a:rPr lang="zh-TW" altLang="en-US"/>
              <a:pPr>
                <a:defRPr/>
              </a:pPr>
              <a:t>2019/11/22</a:t>
            </a:fld>
            <a:endParaRPr lang="zh-TW" altLang="en-US"/>
          </a:p>
        </p:txBody>
      </p:sp>
      <p:sp>
        <p:nvSpPr>
          <p:cNvPr id="6" name="頁尾版面配置區 1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9"/>
          <p:cNvSpPr>
            <a:spLocks noGrp="1"/>
          </p:cNvSpPr>
          <p:nvPr>
            <p:ph type="sldNum" sz="quarter" idx="12"/>
          </p:nvPr>
        </p:nvSpPr>
        <p:spPr>
          <a:xfrm>
            <a:off x="8604250" y="6569075"/>
            <a:ext cx="533400" cy="244475"/>
          </a:xfrm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2C2FF5E3-13A8-4EC3-A737-29189B1B4984}" type="slidenum">
              <a:rPr lang="zh-TW" altLang="en-US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18378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16" name="文字版面配置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5" name="文字版面配置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7" name="日期版面配置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6E304D8-31BD-43E0-B672-B24FCF4691B1}" type="datetime1">
              <a:rPr lang="zh-TW" altLang="en-US"/>
              <a:pPr>
                <a:defRPr/>
              </a:pPr>
              <a:t>2019/11/22</a:t>
            </a:fld>
            <a:endParaRPr lang="zh-TW" altLang="en-US"/>
          </a:p>
        </p:txBody>
      </p:sp>
      <p:sp>
        <p:nvSpPr>
          <p:cNvPr id="8" name="投影片編號版面配置區 11"/>
          <p:cNvSpPr>
            <a:spLocks noGrp="1"/>
          </p:cNvSpPr>
          <p:nvPr>
            <p:ph type="sldNum" sz="quarter" idx="11"/>
          </p:nvPr>
        </p:nvSpPr>
        <p:spPr>
          <a:xfrm>
            <a:off x="8575675" y="6569075"/>
            <a:ext cx="533400" cy="244475"/>
          </a:xfrm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79340D63-03A3-4932-94CC-6568884477E0}" type="slidenum">
              <a:rPr lang="zh-TW" altLang="en-US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9" name="頁尾版面配置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0645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A1CED-DBFA-4121-A4D6-6CF82C9C4BDF}" type="datetime1">
              <a:rPr lang="zh-TW" altLang="en-US"/>
              <a:pPr>
                <a:defRPr/>
              </a:pPr>
              <a:t>2019/11/22</a:t>
            </a:fld>
            <a:endParaRPr lang="zh-TW" altLang="en-US"/>
          </a:p>
        </p:txBody>
      </p:sp>
      <p:sp>
        <p:nvSpPr>
          <p:cNvPr id="4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254A2-2BB7-4375-B8CA-728A78E5D8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7944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DF1ED-7219-4E56-BF56-C7939C021773}" type="datetime1">
              <a:rPr lang="zh-TW" altLang="en-US"/>
              <a:pPr>
                <a:defRPr/>
              </a:pPr>
              <a:t>2019/11/22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8791575" y="6577013"/>
            <a:ext cx="533400" cy="381000"/>
          </a:xfrm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C02C40ED-0FA0-45E2-9B0F-D1FE805A1401}" type="slidenum">
              <a:rPr lang="zh-TW" altLang="en-US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640179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1541C-C0E4-4589-90B8-8D406D352340}" type="datetime1">
              <a:rPr lang="zh-TW" altLang="en-US"/>
              <a:pPr>
                <a:defRPr/>
              </a:pPr>
              <a:t>2019/11/22</a:t>
            </a:fld>
            <a:endParaRPr lang="zh-TW" altLang="en-US"/>
          </a:p>
        </p:txBody>
      </p:sp>
      <p:sp>
        <p:nvSpPr>
          <p:cNvPr id="6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765EF-0EED-4FFD-A88C-6593EABCE1B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3913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6" name="矩形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7" name="矩形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8" name="矩形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9" name="日期版面配置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A9778A6-0703-45AC-A941-A9B00A8F73E3}" type="datetime1">
              <a:rPr lang="zh-TW" altLang="en-US"/>
              <a:pPr>
                <a:defRPr/>
              </a:pPr>
              <a:t>2019/11/22</a:t>
            </a:fld>
            <a:endParaRPr lang="zh-TW" altLang="en-US"/>
          </a:p>
        </p:txBody>
      </p:sp>
      <p:sp>
        <p:nvSpPr>
          <p:cNvPr id="10" name="投影片編號版面配置區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69CB90A1-436C-4EB2-B704-CF3D4645CA3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1" name="頁尾版面配置區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727125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75E93-E808-4C51-AD6C-4E14F04FFF0C}" type="datetime1">
              <a:rPr lang="zh-TW" altLang="en-US"/>
              <a:pPr>
                <a:defRPr/>
              </a:pPr>
              <a:t>2019/11/22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2BA38-8E81-4474-9B64-879677C0762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2929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5" name="矩形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6" name="矩形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AF460-A135-40CB-BA09-B892F3A732C7}" type="datetime1">
              <a:rPr lang="zh-TW" altLang="en-US"/>
              <a:pPr>
                <a:defRPr/>
              </a:pPr>
              <a:t>2019/11/22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4A80B-1049-40B6-AEE9-6B28AD55AD9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88452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  <a:endParaRPr lang="en-US" altLang="zh-TW"/>
          </a:p>
        </p:txBody>
      </p:sp>
      <p:sp>
        <p:nvSpPr>
          <p:cNvPr id="1027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EC89D90-06F4-47DF-B550-AAD67566BEC6}" type="datetime1">
              <a:rPr lang="zh-TW" altLang="en-US"/>
              <a:pPr>
                <a:defRPr/>
              </a:pPr>
              <a:t>2019/11/22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FCC1802-3390-475E-A86B-1E8CBBD0038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7" r:id="rId1"/>
    <p:sldLayoutId id="2147484208" r:id="rId2"/>
    <p:sldLayoutId id="2147484209" r:id="rId3"/>
    <p:sldLayoutId id="2147484210" r:id="rId4"/>
    <p:sldLayoutId id="2147484211" r:id="rId5"/>
    <p:sldLayoutId id="2147484204" r:id="rId6"/>
    <p:sldLayoutId id="2147484212" r:id="rId7"/>
    <p:sldLayoutId id="2147484205" r:id="rId8"/>
    <p:sldLayoutId id="2147484213" r:id="rId9"/>
    <p:sldLayoutId id="2147484206" r:id="rId10"/>
    <p:sldLayoutId id="2147484214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10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12.png"/><Relationship Id="rId10" Type="http://schemas.microsoft.com/office/2007/relationships/diagramDrawing" Target="../diagrams/drawing1.xml"/><Relationship Id="rId4" Type="http://schemas.openxmlformats.org/officeDocument/2006/relationships/image" Target="../media/image11.png"/><Relationship Id="rId9" Type="http://schemas.openxmlformats.org/officeDocument/2006/relationships/diagramColors" Target="../diagrams/colors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362200" y="3357563"/>
            <a:ext cx="6477000" cy="250983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TW" sz="4800" b="1" dirty="0">
                <a:latin typeface="標楷體" pitchFamily="65" charset="-120"/>
                <a:ea typeface="標楷體" pitchFamily="65" charset="-120"/>
              </a:rPr>
              <a:t>108</a:t>
            </a:r>
            <a:r>
              <a:rPr lang="zh-TW" altLang="en-US" sz="4800" b="1" dirty="0">
                <a:latin typeface="標楷體" pitchFamily="65" charset="-120"/>
                <a:ea typeface="標楷體" pitchFamily="65" charset="-120"/>
              </a:rPr>
              <a:t>年度</a:t>
            </a:r>
            <a:r>
              <a:rPr lang="en-US" altLang="zh-TW" sz="4800" b="1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800" b="1" dirty="0">
                <a:latin typeface="標楷體" pitchFamily="65" charset="-120"/>
                <a:ea typeface="標楷體" pitchFamily="65" charset="-120"/>
              </a:rPr>
            </a:br>
            <a:r>
              <a:rPr lang="zh-TW" altLang="en-US" sz="4800" b="1" dirty="0">
                <a:latin typeface="標楷體" pitchFamily="65" charset="-120"/>
                <a:ea typeface="標楷體" pitchFamily="65" charset="-120"/>
              </a:rPr>
              <a:t>行政院主計總處</a:t>
            </a:r>
            <a:r>
              <a:rPr lang="en-US" altLang="zh-TW" sz="4800" b="1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800" b="1" dirty="0">
                <a:latin typeface="標楷體" pitchFamily="65" charset="-120"/>
                <a:ea typeface="標楷體" pitchFamily="65" charset="-120"/>
              </a:rPr>
            </a:br>
            <a:r>
              <a:rPr lang="zh-TW" altLang="en-US" sz="4800" b="1" dirty="0">
                <a:latin typeface="標楷體" pitchFamily="65" charset="-120"/>
                <a:ea typeface="標楷體" pitchFamily="65" charset="-120"/>
              </a:rPr>
              <a:t>公務統計管理資訊系統</a:t>
            </a:r>
            <a:r>
              <a:rPr lang="en-US" altLang="zh-TW" sz="4800" b="1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800" b="1" dirty="0">
                <a:latin typeface="標楷體" pitchFamily="65" charset="-120"/>
                <a:ea typeface="標楷體" pitchFamily="65" charset="-120"/>
              </a:rPr>
            </a:br>
            <a:r>
              <a:rPr lang="zh-TW" altLang="en-US" sz="4800" b="1" dirty="0">
                <a:latin typeface="標楷體" pitchFamily="65" charset="-120"/>
                <a:ea typeface="標楷體" pitchFamily="65" charset="-120"/>
              </a:rPr>
              <a:t>教育訓練講義</a:t>
            </a:r>
            <a:r>
              <a:rPr lang="en-US" altLang="zh-TW" sz="4800" b="1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800" b="1" dirty="0">
                <a:latin typeface="標楷體" pitchFamily="65" charset="-120"/>
                <a:ea typeface="標楷體" pitchFamily="65" charset="-120"/>
              </a:rPr>
            </a:br>
            <a:endParaRPr lang="zh-TW" altLang="en-US" sz="28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243" name="副標題 2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pPr algn="r" eaLnBrk="1" hangingPunct="1"/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慶捷星資訊股份有限公司 編製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34873F-A4BC-495E-8856-3E38E17C872D}" type="slidenum">
              <a:rPr lang="zh-TW" altLang="en-US"/>
              <a:pPr>
                <a:defRPr/>
              </a:pPr>
              <a:t>1</a:t>
            </a:fld>
            <a:endParaRPr lang="en-US" altLang="zh-TW" dirty="0"/>
          </a:p>
        </p:txBody>
      </p:sp>
      <p:sp>
        <p:nvSpPr>
          <p:cNvPr id="11267" name="文字版面配置區 6"/>
          <p:cNvSpPr>
            <a:spLocks noGrp="1"/>
          </p:cNvSpPr>
          <p:nvPr>
            <p:ph type="body" idx="1"/>
          </p:nvPr>
        </p:nvSpPr>
        <p:spPr>
          <a:xfrm>
            <a:off x="722313" y="2997200"/>
            <a:ext cx="8097837" cy="3240111"/>
          </a:xfrm>
        </p:spPr>
        <p:txBody>
          <a:bodyPr/>
          <a:lstStyle/>
          <a:p>
            <a:pPr eaLnBrk="1" hangingPunct="1">
              <a:lnSpc>
                <a:spcPts val="2200"/>
              </a:lnSpc>
            </a:pP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壹、公務統計管理資訊系統簡介</a:t>
            </a:r>
            <a:endParaRPr lang="en-US" altLang="zh-TW" sz="3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2200"/>
              </a:lnSpc>
            </a:pPr>
            <a:endParaRPr lang="en-US" altLang="zh-TW" sz="3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2200"/>
              </a:lnSpc>
            </a:pP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貳、報表報送之相關</a:t>
            </a:r>
            <a:r>
              <a:rPr lang="zh-TW" altLang="en-US" sz="32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功能流程</a:t>
            </a:r>
            <a:endParaRPr lang="en-US" altLang="zh-TW" sz="3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2200"/>
              </a:lnSpc>
            </a:pPr>
            <a:endParaRPr lang="en-US" altLang="zh-TW" sz="3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2200"/>
              </a:lnSpc>
            </a:pP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參</a:t>
            </a:r>
            <a:r>
              <a:rPr lang="zh-TW" altLang="zh-TW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系統相關設定作業</a:t>
            </a:r>
            <a:endParaRPr lang="zh-TW" altLang="zh-TW" sz="32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2200"/>
              </a:lnSpc>
            </a:pPr>
            <a:endParaRPr lang="en-US" altLang="zh-TW" sz="3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2200"/>
              </a:lnSpc>
            </a:pP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肆</a:t>
            </a:r>
            <a:r>
              <a:rPr lang="zh-TW" altLang="zh-TW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、公務統計方案及報表編報管理作業</a:t>
            </a:r>
            <a:endParaRPr lang="zh-TW" altLang="zh-TW" sz="32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2200"/>
              </a:lnSpc>
            </a:pPr>
            <a:endParaRPr lang="en-US" altLang="zh-TW" sz="3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2200"/>
              </a:lnSpc>
            </a:pPr>
            <a:endParaRPr lang="en-US" altLang="zh-TW" sz="3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268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b="1">
                <a:latin typeface="標楷體" pitchFamily="65" charset="-120"/>
                <a:ea typeface="標楷體" pitchFamily="65" charset="-120"/>
              </a:rPr>
              <a:t>大綱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2C40ED-0FA0-45E2-9B0F-D1FE805A1401}" type="slidenum">
              <a:rPr lang="zh-TW" altLang="en-US" smtClean="0"/>
              <a:pPr>
                <a:defRPr/>
              </a:pPr>
              <a:t>2</a:t>
            </a:fld>
            <a:endParaRPr lang="en-US" altLang="zh-TW" dirty="0"/>
          </a:p>
        </p:txBody>
      </p:sp>
      <p:sp>
        <p:nvSpPr>
          <p:cNvPr id="3" name="文字方塊 2"/>
          <p:cNvSpPr txBox="1">
            <a:spLocks noChangeArrowheads="1"/>
          </p:cNvSpPr>
          <p:nvPr/>
        </p:nvSpPr>
        <p:spPr bwMode="auto">
          <a:xfrm>
            <a:off x="323528" y="339108"/>
            <a:ext cx="770485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200" b="1" u="sng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標楷體" pitchFamily="65" charset="-120"/>
                <a:ea typeface="標楷體" pitchFamily="65" charset="-120"/>
              </a:rPr>
              <a:t>壹、公務統計管理資訊系統簡介（</a:t>
            </a:r>
            <a:r>
              <a:rPr kumimoji="0" lang="en-US" altLang="zh-TW" sz="3200" b="1" u="sng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標楷體" pitchFamily="65" charset="-120"/>
                <a:ea typeface="標楷體" pitchFamily="65" charset="-120"/>
              </a:rPr>
              <a:t>1/3</a:t>
            </a:r>
            <a:r>
              <a:rPr kumimoji="0" lang="zh-TW" altLang="en-US" sz="3200" b="1" u="sng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標楷體" pitchFamily="65" charset="-120"/>
                <a:ea typeface="標楷體" pitchFamily="65" charset="-120"/>
              </a:rPr>
              <a:t>）</a:t>
            </a:r>
          </a:p>
        </p:txBody>
      </p:sp>
      <p:sp>
        <p:nvSpPr>
          <p:cNvPr id="4" name="內容版面配置區 3"/>
          <p:cNvSpPr txBox="1">
            <a:spLocks/>
          </p:cNvSpPr>
          <p:nvPr/>
        </p:nvSpPr>
        <p:spPr>
          <a:xfrm>
            <a:off x="226626" y="1087688"/>
            <a:ext cx="8734614" cy="1885450"/>
          </a:xfrm>
          <a:prstGeom prst="rect">
            <a:avLst/>
          </a:prstGeom>
        </p:spPr>
        <p:txBody>
          <a:bodyPr>
            <a:normAutofit/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A5AB81"/>
              </a:buClr>
              <a:buSzPct val="75000"/>
              <a:buFont typeface="Wingdings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u"/>
            </a:pPr>
            <a:r>
              <a:rPr kumimoji="0" lang="zh-TW" altLang="en-US" sz="2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行政院主計總處於</a:t>
            </a:r>
            <a:r>
              <a:rPr kumimoji="0" lang="en-US" altLang="zh-TW" sz="2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104</a:t>
            </a:r>
            <a:r>
              <a:rPr kumimoji="0" lang="zh-TW" altLang="en-US" sz="2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kumimoji="0" lang="en-US" altLang="zh-TW" sz="2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kumimoji="0" lang="zh-TW" altLang="en-US" sz="2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月完成共通性公務統計管理資訊系統，推動地方政府參與導入業務資訊化之計畫</a:t>
            </a:r>
            <a:endParaRPr kumimoji="0" lang="en-US" altLang="zh-TW" sz="24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Font typeface="Wingdings" pitchFamily="2" charset="2"/>
              <a:buNone/>
            </a:pPr>
            <a:endParaRPr kumimoji="0" lang="zh-TW" altLang="en-US" sz="24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760" y="2071994"/>
            <a:ext cx="4364935" cy="292246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207"/>
          <a:stretch/>
        </p:blipFill>
        <p:spPr>
          <a:xfrm>
            <a:off x="1176645" y="4250893"/>
            <a:ext cx="4395155" cy="260710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雲朵形 6"/>
          <p:cNvSpPr/>
          <p:nvPr/>
        </p:nvSpPr>
        <p:spPr>
          <a:xfrm>
            <a:off x="-49577" y="5319151"/>
            <a:ext cx="3819557" cy="1023835"/>
          </a:xfrm>
          <a:prstGeom prst="cloud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建置多個不同的資料庫環境</a:t>
            </a:r>
            <a:endParaRPr lang="en-US" altLang="zh-TW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6333" y="2973138"/>
            <a:ext cx="4048624" cy="271596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雲朵形 7"/>
          <p:cNvSpPr/>
          <p:nvPr/>
        </p:nvSpPr>
        <p:spPr>
          <a:xfrm>
            <a:off x="5004048" y="3564900"/>
            <a:ext cx="4390757" cy="1210175"/>
          </a:xfrm>
          <a:prstGeom prst="cloud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由行政院主計總處統一開發維護</a:t>
            </a:r>
            <a:endParaRPr lang="en-US" altLang="zh-TW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57362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2C40ED-0FA0-45E2-9B0F-D1FE805A1401}" type="slidenum">
              <a:rPr lang="zh-TW" altLang="en-US" smtClean="0"/>
              <a:pPr>
                <a:defRPr/>
              </a:pPr>
              <a:t>3</a:t>
            </a:fld>
            <a:endParaRPr lang="en-US" altLang="zh-TW" dirty="0"/>
          </a:p>
        </p:txBody>
      </p:sp>
      <p:sp>
        <p:nvSpPr>
          <p:cNvPr id="3" name="文字方塊 2"/>
          <p:cNvSpPr txBox="1">
            <a:spLocks noChangeArrowheads="1"/>
          </p:cNvSpPr>
          <p:nvPr/>
        </p:nvSpPr>
        <p:spPr bwMode="auto">
          <a:xfrm>
            <a:off x="323528" y="339108"/>
            <a:ext cx="734481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None/>
            </a:pPr>
            <a:r>
              <a:rPr kumimoji="0" lang="zh-TW" altLang="en-US" sz="3200" b="1" u="sng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標楷體" pitchFamily="65" charset="-120"/>
                <a:ea typeface="標楷體" pitchFamily="65" charset="-120"/>
              </a:rPr>
              <a:t>壹、公務統計管理資訊系統簡介（</a:t>
            </a:r>
            <a:r>
              <a:rPr kumimoji="0" lang="en-US" altLang="zh-TW" sz="3200" b="1" u="sng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標楷體" pitchFamily="65" charset="-120"/>
                <a:ea typeface="標楷體" pitchFamily="65" charset="-120"/>
              </a:rPr>
              <a:t>2/3</a:t>
            </a:r>
            <a:r>
              <a:rPr kumimoji="0" lang="zh-TW" altLang="en-US" sz="3200" b="1" u="sng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標楷體" pitchFamily="65" charset="-120"/>
                <a:ea typeface="標楷體" pitchFamily="65" charset="-120"/>
              </a:rPr>
              <a:t>）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zh-TW" altLang="en-US" sz="3200" b="1" u="sng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內容版面配置區 3"/>
          <p:cNvSpPr txBox="1">
            <a:spLocks/>
          </p:cNvSpPr>
          <p:nvPr/>
        </p:nvSpPr>
        <p:spPr>
          <a:xfrm>
            <a:off x="226626" y="1087688"/>
            <a:ext cx="8734614" cy="1885450"/>
          </a:xfrm>
          <a:prstGeom prst="rect">
            <a:avLst/>
          </a:prstGeom>
        </p:spPr>
        <p:txBody>
          <a:bodyPr>
            <a:normAutofit/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A5AB81"/>
              </a:buClr>
              <a:buSzPct val="75000"/>
              <a:buFont typeface="Wingdings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u"/>
            </a:pPr>
            <a:r>
              <a:rPr kumimoji="0" lang="zh-TW" altLang="en-US" sz="2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考量地方政府資源有限，不須編列經費</a:t>
            </a:r>
            <a:endParaRPr kumimoji="0" lang="en-US" altLang="zh-TW" sz="24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kumimoji="0" lang="en-US" altLang="zh-TW" sz="2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WEB</a:t>
            </a:r>
            <a:r>
              <a:rPr kumimoji="0" lang="zh-TW" altLang="en-US" sz="2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版雲端服務運作方式</a:t>
            </a:r>
          </a:p>
          <a:p>
            <a:pPr>
              <a:buFont typeface="Wingdings" panose="05000000000000000000" pitchFamily="2" charset="2"/>
              <a:buChar char="u"/>
            </a:pPr>
            <a:endParaRPr kumimoji="0" lang="zh-TW" altLang="en-US" sz="2400" dirty="0"/>
          </a:p>
        </p:txBody>
      </p:sp>
      <p:cxnSp>
        <p:nvCxnSpPr>
          <p:cNvPr id="6" name="直線單箭頭接點 5"/>
          <p:cNvCxnSpPr>
            <a:cxnSpLocks/>
          </p:cNvCxnSpPr>
          <p:nvPr/>
        </p:nvCxnSpPr>
        <p:spPr>
          <a:xfrm>
            <a:off x="5766848" y="3682758"/>
            <a:ext cx="2561955" cy="146532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單箭頭接點 6"/>
          <p:cNvCxnSpPr>
            <a:cxnSpLocks/>
            <a:endCxn id="92" idx="0"/>
          </p:cNvCxnSpPr>
          <p:nvPr/>
        </p:nvCxnSpPr>
        <p:spPr>
          <a:xfrm>
            <a:off x="5572017" y="3694963"/>
            <a:ext cx="1614390" cy="1504454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單箭頭接點 7"/>
          <p:cNvCxnSpPr>
            <a:cxnSpLocks/>
            <a:endCxn id="99" idx="0"/>
          </p:cNvCxnSpPr>
          <p:nvPr/>
        </p:nvCxnSpPr>
        <p:spPr>
          <a:xfrm>
            <a:off x="5393211" y="3682758"/>
            <a:ext cx="569060" cy="1516659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單箭頭接點 10"/>
          <p:cNvCxnSpPr>
            <a:cxnSpLocks/>
          </p:cNvCxnSpPr>
          <p:nvPr/>
        </p:nvCxnSpPr>
        <p:spPr>
          <a:xfrm flipH="1">
            <a:off x="4842239" y="3694963"/>
            <a:ext cx="422148" cy="1459464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群組 33"/>
          <p:cNvGrpSpPr/>
          <p:nvPr/>
        </p:nvGrpSpPr>
        <p:grpSpPr>
          <a:xfrm>
            <a:off x="7743770" y="5199417"/>
            <a:ext cx="1292726" cy="1540480"/>
            <a:chOff x="6026217" y="4894747"/>
            <a:chExt cx="1861096" cy="1567480"/>
          </a:xfrm>
        </p:grpSpPr>
        <p:sp>
          <p:nvSpPr>
            <p:cNvPr id="35" name="圓角矩形 34"/>
            <p:cNvSpPr/>
            <p:nvPr/>
          </p:nvSpPr>
          <p:spPr>
            <a:xfrm>
              <a:off x="6171812" y="4894747"/>
              <a:ext cx="1628673" cy="1567480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000">
                <a:solidFill>
                  <a:schemeClr val="tx1"/>
                </a:solidFill>
              </a:endParaRPr>
            </a:p>
          </p:txBody>
        </p:sp>
        <p:pic>
          <p:nvPicPr>
            <p:cNvPr id="36" name="圖片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1198" y="5383579"/>
              <a:ext cx="608674" cy="608674"/>
            </a:xfrm>
            <a:prstGeom prst="rect">
              <a:avLst/>
            </a:prstGeom>
          </p:spPr>
        </p:pic>
        <p:sp>
          <p:nvSpPr>
            <p:cNvPr id="37" name="文字方塊 36"/>
            <p:cNvSpPr txBox="1"/>
            <p:nvPr/>
          </p:nvSpPr>
          <p:spPr>
            <a:xfrm>
              <a:off x="6090804" y="4931236"/>
              <a:ext cx="17965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行政院主計總處</a:t>
              </a:r>
            </a:p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地方統計推展中心</a:t>
              </a:r>
            </a:p>
          </p:txBody>
        </p:sp>
        <p:sp>
          <p:nvSpPr>
            <p:cNvPr id="38" name="文字方塊 37"/>
            <p:cNvSpPr txBox="1"/>
            <p:nvPr/>
          </p:nvSpPr>
          <p:spPr>
            <a:xfrm>
              <a:off x="6026217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  <p:pic>
          <p:nvPicPr>
            <p:cNvPr id="39" name="圖片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1391" y="5383579"/>
              <a:ext cx="608674" cy="608674"/>
            </a:xfrm>
            <a:prstGeom prst="rect">
              <a:avLst/>
            </a:prstGeom>
          </p:spPr>
        </p:pic>
        <p:sp>
          <p:nvSpPr>
            <p:cNvPr id="40" name="文字方塊 39"/>
            <p:cNvSpPr txBox="1"/>
            <p:nvPr/>
          </p:nvSpPr>
          <p:spPr>
            <a:xfrm>
              <a:off x="6870200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</p:grpSp>
      <p:grpSp>
        <p:nvGrpSpPr>
          <p:cNvPr id="41" name="群組 40"/>
          <p:cNvGrpSpPr/>
          <p:nvPr/>
        </p:nvGrpSpPr>
        <p:grpSpPr>
          <a:xfrm>
            <a:off x="1115616" y="1953111"/>
            <a:ext cx="4975188" cy="1646653"/>
            <a:chOff x="1115616" y="1710339"/>
            <a:chExt cx="4975188" cy="1646653"/>
          </a:xfrm>
        </p:grpSpPr>
        <p:sp>
          <p:nvSpPr>
            <p:cNvPr id="42" name="圓角矩形 41"/>
            <p:cNvSpPr/>
            <p:nvPr/>
          </p:nvSpPr>
          <p:spPr>
            <a:xfrm>
              <a:off x="1115616" y="1710339"/>
              <a:ext cx="4975188" cy="1646653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流程圖: 磁碟 42"/>
            <p:cNvSpPr/>
            <p:nvPr/>
          </p:nvSpPr>
          <p:spPr>
            <a:xfrm>
              <a:off x="1388776" y="2374585"/>
              <a:ext cx="845693" cy="564953"/>
            </a:xfrm>
            <a:prstGeom prst="flowChartMagneticDisk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資料庫</a:t>
              </a:r>
            </a:p>
          </p:txBody>
        </p:sp>
        <p:pic>
          <p:nvPicPr>
            <p:cNvPr id="44" name="圖片 4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1310" y="1916832"/>
              <a:ext cx="1154626" cy="1154626"/>
            </a:xfrm>
            <a:prstGeom prst="rect">
              <a:avLst/>
            </a:prstGeom>
          </p:spPr>
        </p:pic>
        <p:pic>
          <p:nvPicPr>
            <p:cNvPr id="45" name="圖片 4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3334" y="1916832"/>
              <a:ext cx="1154626" cy="1154626"/>
            </a:xfrm>
            <a:prstGeom prst="rect">
              <a:avLst/>
            </a:prstGeom>
          </p:spPr>
        </p:pic>
        <p:sp>
          <p:nvSpPr>
            <p:cNvPr id="46" name="文字方塊 45"/>
            <p:cNvSpPr txBox="1"/>
            <p:nvPr/>
          </p:nvSpPr>
          <p:spPr>
            <a:xfrm>
              <a:off x="2908960" y="3000644"/>
              <a:ext cx="129719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6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DB</a:t>
              </a:r>
              <a:r>
                <a:rPr lang="zh-TW" altLang="en-US" sz="16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伺服器</a:t>
              </a:r>
            </a:p>
          </p:txBody>
        </p:sp>
        <p:sp>
          <p:nvSpPr>
            <p:cNvPr id="47" name="文字方塊 46"/>
            <p:cNvSpPr txBox="1"/>
            <p:nvPr/>
          </p:nvSpPr>
          <p:spPr>
            <a:xfrm>
              <a:off x="4642957" y="2999373"/>
              <a:ext cx="129719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6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AP</a:t>
              </a:r>
              <a:r>
                <a:rPr lang="zh-TW" altLang="en-US" sz="16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伺服器</a:t>
              </a:r>
            </a:p>
          </p:txBody>
        </p:sp>
        <p:cxnSp>
          <p:nvCxnSpPr>
            <p:cNvPr id="48" name="直線單箭頭接點 47"/>
            <p:cNvCxnSpPr/>
            <p:nvPr/>
          </p:nvCxnSpPr>
          <p:spPr>
            <a:xfrm>
              <a:off x="2320971" y="2701662"/>
              <a:ext cx="450829" cy="0"/>
            </a:xfrm>
            <a:prstGeom prst="straightConnector1">
              <a:avLst/>
            </a:prstGeom>
            <a:ln w="9525" cap="flat" cmpd="sng" algn="ctr">
              <a:solidFill>
                <a:schemeClr val="dk1"/>
              </a:solidFill>
              <a:prstDash val="solid"/>
              <a:round/>
              <a:headEnd type="arrow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49" name="直線單箭頭接點 48"/>
            <p:cNvCxnSpPr/>
            <p:nvPr/>
          </p:nvCxnSpPr>
          <p:spPr>
            <a:xfrm>
              <a:off x="4049163" y="2701662"/>
              <a:ext cx="450829" cy="0"/>
            </a:xfrm>
            <a:prstGeom prst="straightConnector1">
              <a:avLst/>
            </a:prstGeom>
            <a:ln w="9525" cap="flat" cmpd="sng" algn="ctr">
              <a:solidFill>
                <a:schemeClr val="dk1"/>
              </a:solidFill>
              <a:prstDash val="solid"/>
              <a:round/>
              <a:headEnd type="arrow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sp>
          <p:nvSpPr>
            <p:cNvPr id="50" name="文字方塊 49"/>
            <p:cNvSpPr txBox="1"/>
            <p:nvPr/>
          </p:nvSpPr>
          <p:spPr>
            <a:xfrm>
              <a:off x="2425866" y="1710339"/>
              <a:ext cx="31542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行政院主計總處廣博機房</a:t>
              </a:r>
            </a:p>
          </p:txBody>
        </p:sp>
      </p:grpSp>
      <p:sp>
        <p:nvSpPr>
          <p:cNvPr id="52" name="文字方塊 51"/>
          <p:cNvSpPr txBox="1"/>
          <p:nvPr/>
        </p:nvSpPr>
        <p:spPr>
          <a:xfrm>
            <a:off x="-41045" y="5550666"/>
            <a:ext cx="6570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/>
              <a:t>…</a:t>
            </a:r>
            <a:endParaRPr lang="zh-TW" altLang="en-US" sz="4000" dirty="0"/>
          </a:p>
        </p:txBody>
      </p:sp>
      <p:cxnSp>
        <p:nvCxnSpPr>
          <p:cNvPr id="53" name="直線單箭頭接點 52"/>
          <p:cNvCxnSpPr>
            <a:cxnSpLocks/>
          </p:cNvCxnSpPr>
          <p:nvPr/>
        </p:nvCxnSpPr>
        <p:spPr>
          <a:xfrm flipH="1">
            <a:off x="238028" y="3681300"/>
            <a:ext cx="4150228" cy="1576900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1" name="群組 90">
            <a:extLst>
              <a:ext uri="{FF2B5EF4-FFF2-40B4-BE49-F238E27FC236}">
                <a16:creationId xmlns:a16="http://schemas.microsoft.com/office/drawing/2014/main" id="{4B47B5E0-844E-44A0-A7CA-1F21B7ACA874}"/>
              </a:ext>
            </a:extLst>
          </p:cNvPr>
          <p:cNvGrpSpPr/>
          <p:nvPr/>
        </p:nvGrpSpPr>
        <p:grpSpPr>
          <a:xfrm>
            <a:off x="6519634" y="5199417"/>
            <a:ext cx="1292726" cy="1540480"/>
            <a:chOff x="6026217" y="4894747"/>
            <a:chExt cx="1861096" cy="1567480"/>
          </a:xfrm>
        </p:grpSpPr>
        <p:sp>
          <p:nvSpPr>
            <p:cNvPr id="92" name="圓角矩形 34">
              <a:extLst>
                <a:ext uri="{FF2B5EF4-FFF2-40B4-BE49-F238E27FC236}">
                  <a16:creationId xmlns:a16="http://schemas.microsoft.com/office/drawing/2014/main" id="{0EC6729B-C7FB-4BD6-A9F8-79724CC011EE}"/>
                </a:ext>
              </a:extLst>
            </p:cNvPr>
            <p:cNvSpPr/>
            <p:nvPr/>
          </p:nvSpPr>
          <p:spPr>
            <a:xfrm>
              <a:off x="6171812" y="4894747"/>
              <a:ext cx="1628673" cy="1567480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000">
                <a:solidFill>
                  <a:schemeClr val="tx1"/>
                </a:solidFill>
              </a:endParaRPr>
            </a:p>
          </p:txBody>
        </p:sp>
        <p:pic>
          <p:nvPicPr>
            <p:cNvPr id="93" name="圖片 92">
              <a:extLst>
                <a:ext uri="{FF2B5EF4-FFF2-40B4-BE49-F238E27FC236}">
                  <a16:creationId xmlns:a16="http://schemas.microsoft.com/office/drawing/2014/main" id="{6F24CBF6-A21C-4C1F-8CB4-48F096F021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1198" y="5383579"/>
              <a:ext cx="608674" cy="608674"/>
            </a:xfrm>
            <a:prstGeom prst="rect">
              <a:avLst/>
            </a:prstGeom>
          </p:spPr>
        </p:pic>
        <p:sp>
          <p:nvSpPr>
            <p:cNvPr id="94" name="文字方塊 93">
              <a:extLst>
                <a:ext uri="{FF2B5EF4-FFF2-40B4-BE49-F238E27FC236}">
                  <a16:creationId xmlns:a16="http://schemas.microsoft.com/office/drawing/2014/main" id="{A3CE3219-88FF-4FDB-951E-A8532B92A125}"/>
                </a:ext>
              </a:extLst>
            </p:cNvPr>
            <p:cNvSpPr txBox="1"/>
            <p:nvPr/>
          </p:nvSpPr>
          <p:spPr>
            <a:xfrm>
              <a:off x="6090804" y="4931236"/>
              <a:ext cx="170968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嘉義縣政府</a:t>
              </a:r>
            </a:p>
          </p:txBody>
        </p:sp>
        <p:sp>
          <p:nvSpPr>
            <p:cNvPr id="95" name="文字方塊 94">
              <a:extLst>
                <a:ext uri="{FF2B5EF4-FFF2-40B4-BE49-F238E27FC236}">
                  <a16:creationId xmlns:a16="http://schemas.microsoft.com/office/drawing/2014/main" id="{F7AFD6A9-EA8D-4E98-9061-D50AC33A1A3B}"/>
                </a:ext>
              </a:extLst>
            </p:cNvPr>
            <p:cNvSpPr txBox="1"/>
            <p:nvPr/>
          </p:nvSpPr>
          <p:spPr>
            <a:xfrm>
              <a:off x="6026217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  <p:pic>
          <p:nvPicPr>
            <p:cNvPr id="96" name="圖片 95">
              <a:extLst>
                <a:ext uri="{FF2B5EF4-FFF2-40B4-BE49-F238E27FC236}">
                  <a16:creationId xmlns:a16="http://schemas.microsoft.com/office/drawing/2014/main" id="{DFA8F3ED-9B95-40E1-98B5-CD4C9451CA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1391" y="5383579"/>
              <a:ext cx="608674" cy="608674"/>
            </a:xfrm>
            <a:prstGeom prst="rect">
              <a:avLst/>
            </a:prstGeom>
          </p:spPr>
        </p:pic>
        <p:sp>
          <p:nvSpPr>
            <p:cNvPr id="97" name="文字方塊 96">
              <a:extLst>
                <a:ext uri="{FF2B5EF4-FFF2-40B4-BE49-F238E27FC236}">
                  <a16:creationId xmlns:a16="http://schemas.microsoft.com/office/drawing/2014/main" id="{362A250C-EF04-49EF-9B81-CE65B051E22E}"/>
                </a:ext>
              </a:extLst>
            </p:cNvPr>
            <p:cNvSpPr txBox="1"/>
            <p:nvPr/>
          </p:nvSpPr>
          <p:spPr>
            <a:xfrm>
              <a:off x="6870200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</p:grpSp>
      <p:grpSp>
        <p:nvGrpSpPr>
          <p:cNvPr id="98" name="群組 97">
            <a:extLst>
              <a:ext uri="{FF2B5EF4-FFF2-40B4-BE49-F238E27FC236}">
                <a16:creationId xmlns:a16="http://schemas.microsoft.com/office/drawing/2014/main" id="{C7AB9E9F-9368-41D8-92F3-FD7BD91D9999}"/>
              </a:ext>
            </a:extLst>
          </p:cNvPr>
          <p:cNvGrpSpPr/>
          <p:nvPr/>
        </p:nvGrpSpPr>
        <p:grpSpPr>
          <a:xfrm>
            <a:off x="5295498" y="5199417"/>
            <a:ext cx="1292726" cy="1540480"/>
            <a:chOff x="6026217" y="4894747"/>
            <a:chExt cx="1861096" cy="1567480"/>
          </a:xfrm>
        </p:grpSpPr>
        <p:sp>
          <p:nvSpPr>
            <p:cNvPr id="99" name="圓角矩形 34">
              <a:extLst>
                <a:ext uri="{FF2B5EF4-FFF2-40B4-BE49-F238E27FC236}">
                  <a16:creationId xmlns:a16="http://schemas.microsoft.com/office/drawing/2014/main" id="{FEDE0B64-509A-4F1A-AAE5-7FE205869342}"/>
                </a:ext>
              </a:extLst>
            </p:cNvPr>
            <p:cNvSpPr/>
            <p:nvPr/>
          </p:nvSpPr>
          <p:spPr>
            <a:xfrm>
              <a:off x="6171812" y="4894747"/>
              <a:ext cx="1628673" cy="1567480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000">
                <a:solidFill>
                  <a:schemeClr val="tx1"/>
                </a:solidFill>
              </a:endParaRPr>
            </a:p>
          </p:txBody>
        </p:sp>
        <p:pic>
          <p:nvPicPr>
            <p:cNvPr id="100" name="圖片 99">
              <a:extLst>
                <a:ext uri="{FF2B5EF4-FFF2-40B4-BE49-F238E27FC236}">
                  <a16:creationId xmlns:a16="http://schemas.microsoft.com/office/drawing/2014/main" id="{9F6522AB-431C-4B94-9F27-6FF30B0AC3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1198" y="5383579"/>
              <a:ext cx="608674" cy="608674"/>
            </a:xfrm>
            <a:prstGeom prst="rect">
              <a:avLst/>
            </a:prstGeom>
          </p:spPr>
        </p:pic>
        <p:sp>
          <p:nvSpPr>
            <p:cNvPr id="101" name="文字方塊 100">
              <a:extLst>
                <a:ext uri="{FF2B5EF4-FFF2-40B4-BE49-F238E27FC236}">
                  <a16:creationId xmlns:a16="http://schemas.microsoft.com/office/drawing/2014/main" id="{16464458-4A92-480A-B99E-E5B842D88104}"/>
                </a:ext>
              </a:extLst>
            </p:cNvPr>
            <p:cNvSpPr txBox="1"/>
            <p:nvPr/>
          </p:nvSpPr>
          <p:spPr>
            <a:xfrm>
              <a:off x="6090804" y="4931236"/>
              <a:ext cx="170968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雲林縣政府</a:t>
              </a:r>
            </a:p>
          </p:txBody>
        </p:sp>
        <p:sp>
          <p:nvSpPr>
            <p:cNvPr id="102" name="文字方塊 101">
              <a:extLst>
                <a:ext uri="{FF2B5EF4-FFF2-40B4-BE49-F238E27FC236}">
                  <a16:creationId xmlns:a16="http://schemas.microsoft.com/office/drawing/2014/main" id="{92031E58-7335-4DC3-A2B4-32C8A1217B38}"/>
                </a:ext>
              </a:extLst>
            </p:cNvPr>
            <p:cNvSpPr txBox="1"/>
            <p:nvPr/>
          </p:nvSpPr>
          <p:spPr>
            <a:xfrm>
              <a:off x="6026217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  <p:pic>
          <p:nvPicPr>
            <p:cNvPr id="103" name="圖片 102">
              <a:extLst>
                <a:ext uri="{FF2B5EF4-FFF2-40B4-BE49-F238E27FC236}">
                  <a16:creationId xmlns:a16="http://schemas.microsoft.com/office/drawing/2014/main" id="{399F5AC0-5B37-41AE-BA30-E2883047C2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1391" y="5383579"/>
              <a:ext cx="608674" cy="608674"/>
            </a:xfrm>
            <a:prstGeom prst="rect">
              <a:avLst/>
            </a:prstGeom>
          </p:spPr>
        </p:pic>
        <p:sp>
          <p:nvSpPr>
            <p:cNvPr id="104" name="文字方塊 103">
              <a:extLst>
                <a:ext uri="{FF2B5EF4-FFF2-40B4-BE49-F238E27FC236}">
                  <a16:creationId xmlns:a16="http://schemas.microsoft.com/office/drawing/2014/main" id="{5E7873F6-DA09-4B5B-8624-279F4545587D}"/>
                </a:ext>
              </a:extLst>
            </p:cNvPr>
            <p:cNvSpPr txBox="1"/>
            <p:nvPr/>
          </p:nvSpPr>
          <p:spPr>
            <a:xfrm>
              <a:off x="6870200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</p:grpSp>
      <p:grpSp>
        <p:nvGrpSpPr>
          <p:cNvPr id="105" name="群組 104">
            <a:extLst>
              <a:ext uri="{FF2B5EF4-FFF2-40B4-BE49-F238E27FC236}">
                <a16:creationId xmlns:a16="http://schemas.microsoft.com/office/drawing/2014/main" id="{2056E8F4-CCFD-4A2E-AAF1-79CC1A69D4C8}"/>
              </a:ext>
            </a:extLst>
          </p:cNvPr>
          <p:cNvGrpSpPr/>
          <p:nvPr/>
        </p:nvGrpSpPr>
        <p:grpSpPr>
          <a:xfrm>
            <a:off x="4117640" y="5209356"/>
            <a:ext cx="1292726" cy="1540480"/>
            <a:chOff x="6026217" y="4894747"/>
            <a:chExt cx="1861096" cy="1567480"/>
          </a:xfrm>
        </p:grpSpPr>
        <p:sp>
          <p:nvSpPr>
            <p:cNvPr id="106" name="圓角矩形 34">
              <a:extLst>
                <a:ext uri="{FF2B5EF4-FFF2-40B4-BE49-F238E27FC236}">
                  <a16:creationId xmlns:a16="http://schemas.microsoft.com/office/drawing/2014/main" id="{2B81A671-D626-4385-BCC9-ABCA10D364D3}"/>
                </a:ext>
              </a:extLst>
            </p:cNvPr>
            <p:cNvSpPr/>
            <p:nvPr/>
          </p:nvSpPr>
          <p:spPr>
            <a:xfrm>
              <a:off x="6171812" y="4894747"/>
              <a:ext cx="1628673" cy="1567480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000">
                <a:solidFill>
                  <a:schemeClr val="tx1"/>
                </a:solidFill>
              </a:endParaRPr>
            </a:p>
          </p:txBody>
        </p:sp>
        <p:pic>
          <p:nvPicPr>
            <p:cNvPr id="107" name="圖片 106">
              <a:extLst>
                <a:ext uri="{FF2B5EF4-FFF2-40B4-BE49-F238E27FC236}">
                  <a16:creationId xmlns:a16="http://schemas.microsoft.com/office/drawing/2014/main" id="{7A9744AC-8DAB-4EEE-BFB1-EB012AA011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1198" y="5383579"/>
              <a:ext cx="608674" cy="608674"/>
            </a:xfrm>
            <a:prstGeom prst="rect">
              <a:avLst/>
            </a:prstGeom>
          </p:spPr>
        </p:pic>
        <p:sp>
          <p:nvSpPr>
            <p:cNvPr id="108" name="文字方塊 107">
              <a:extLst>
                <a:ext uri="{FF2B5EF4-FFF2-40B4-BE49-F238E27FC236}">
                  <a16:creationId xmlns:a16="http://schemas.microsoft.com/office/drawing/2014/main" id="{5A7FCF45-6F84-4D0F-ACBD-739AFD990021}"/>
                </a:ext>
              </a:extLst>
            </p:cNvPr>
            <p:cNvSpPr txBox="1"/>
            <p:nvPr/>
          </p:nvSpPr>
          <p:spPr>
            <a:xfrm>
              <a:off x="6090804" y="4931236"/>
              <a:ext cx="170968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新竹縣政府</a:t>
              </a:r>
            </a:p>
          </p:txBody>
        </p:sp>
        <p:sp>
          <p:nvSpPr>
            <p:cNvPr id="109" name="文字方塊 108">
              <a:extLst>
                <a:ext uri="{FF2B5EF4-FFF2-40B4-BE49-F238E27FC236}">
                  <a16:creationId xmlns:a16="http://schemas.microsoft.com/office/drawing/2014/main" id="{A9ADDF4F-70E5-432B-9FFA-14C9D2172DB3}"/>
                </a:ext>
              </a:extLst>
            </p:cNvPr>
            <p:cNvSpPr txBox="1"/>
            <p:nvPr/>
          </p:nvSpPr>
          <p:spPr>
            <a:xfrm>
              <a:off x="6026217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  <p:pic>
          <p:nvPicPr>
            <p:cNvPr id="110" name="圖片 109">
              <a:extLst>
                <a:ext uri="{FF2B5EF4-FFF2-40B4-BE49-F238E27FC236}">
                  <a16:creationId xmlns:a16="http://schemas.microsoft.com/office/drawing/2014/main" id="{DB3EA3EF-180E-4D93-9B35-21E3B7A1F2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1391" y="5383579"/>
              <a:ext cx="608674" cy="608674"/>
            </a:xfrm>
            <a:prstGeom prst="rect">
              <a:avLst/>
            </a:prstGeom>
          </p:spPr>
        </p:pic>
        <p:sp>
          <p:nvSpPr>
            <p:cNvPr id="111" name="文字方塊 110">
              <a:extLst>
                <a:ext uri="{FF2B5EF4-FFF2-40B4-BE49-F238E27FC236}">
                  <a16:creationId xmlns:a16="http://schemas.microsoft.com/office/drawing/2014/main" id="{161A809F-9417-4C56-83C7-C8120B746CEC}"/>
                </a:ext>
              </a:extLst>
            </p:cNvPr>
            <p:cNvSpPr txBox="1"/>
            <p:nvPr/>
          </p:nvSpPr>
          <p:spPr>
            <a:xfrm>
              <a:off x="6870200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</p:grpSp>
      <p:grpSp>
        <p:nvGrpSpPr>
          <p:cNvPr id="112" name="群組 111">
            <a:extLst>
              <a:ext uri="{FF2B5EF4-FFF2-40B4-BE49-F238E27FC236}">
                <a16:creationId xmlns:a16="http://schemas.microsoft.com/office/drawing/2014/main" id="{043500D9-D0C2-4CA1-92B9-B7CDEA2A1523}"/>
              </a:ext>
            </a:extLst>
          </p:cNvPr>
          <p:cNvGrpSpPr/>
          <p:nvPr/>
        </p:nvGrpSpPr>
        <p:grpSpPr>
          <a:xfrm>
            <a:off x="1691680" y="5199417"/>
            <a:ext cx="1292726" cy="1540480"/>
            <a:chOff x="6026217" y="4894747"/>
            <a:chExt cx="1861096" cy="1567480"/>
          </a:xfrm>
        </p:grpSpPr>
        <p:sp>
          <p:nvSpPr>
            <p:cNvPr id="113" name="圓角矩形 34">
              <a:extLst>
                <a:ext uri="{FF2B5EF4-FFF2-40B4-BE49-F238E27FC236}">
                  <a16:creationId xmlns:a16="http://schemas.microsoft.com/office/drawing/2014/main" id="{C815F101-E4FD-49D1-9E3B-3AE09CAED4AC}"/>
                </a:ext>
              </a:extLst>
            </p:cNvPr>
            <p:cNvSpPr/>
            <p:nvPr/>
          </p:nvSpPr>
          <p:spPr>
            <a:xfrm>
              <a:off x="6171812" y="4894747"/>
              <a:ext cx="1628673" cy="1567480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000">
                <a:solidFill>
                  <a:schemeClr val="tx1"/>
                </a:solidFill>
              </a:endParaRPr>
            </a:p>
          </p:txBody>
        </p:sp>
        <p:pic>
          <p:nvPicPr>
            <p:cNvPr id="114" name="圖片 113">
              <a:extLst>
                <a:ext uri="{FF2B5EF4-FFF2-40B4-BE49-F238E27FC236}">
                  <a16:creationId xmlns:a16="http://schemas.microsoft.com/office/drawing/2014/main" id="{8A70851E-521B-43CC-BA36-53513C5EC0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1198" y="5383579"/>
              <a:ext cx="608674" cy="608674"/>
            </a:xfrm>
            <a:prstGeom prst="rect">
              <a:avLst/>
            </a:prstGeom>
          </p:spPr>
        </p:pic>
        <p:sp>
          <p:nvSpPr>
            <p:cNvPr id="115" name="文字方塊 114">
              <a:extLst>
                <a:ext uri="{FF2B5EF4-FFF2-40B4-BE49-F238E27FC236}">
                  <a16:creationId xmlns:a16="http://schemas.microsoft.com/office/drawing/2014/main" id="{0CEA89E0-2F96-4C63-A027-E75AF05D92B2}"/>
                </a:ext>
              </a:extLst>
            </p:cNvPr>
            <p:cNvSpPr txBox="1"/>
            <p:nvPr/>
          </p:nvSpPr>
          <p:spPr>
            <a:xfrm>
              <a:off x="6090804" y="4931236"/>
              <a:ext cx="170968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苗栗縣政府</a:t>
              </a:r>
            </a:p>
          </p:txBody>
        </p:sp>
        <p:sp>
          <p:nvSpPr>
            <p:cNvPr id="116" name="文字方塊 115">
              <a:extLst>
                <a:ext uri="{FF2B5EF4-FFF2-40B4-BE49-F238E27FC236}">
                  <a16:creationId xmlns:a16="http://schemas.microsoft.com/office/drawing/2014/main" id="{F8439834-F33F-439D-B398-24DB386880C2}"/>
                </a:ext>
              </a:extLst>
            </p:cNvPr>
            <p:cNvSpPr txBox="1"/>
            <p:nvPr/>
          </p:nvSpPr>
          <p:spPr>
            <a:xfrm>
              <a:off x="6026217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  <p:pic>
          <p:nvPicPr>
            <p:cNvPr id="117" name="圖片 116">
              <a:extLst>
                <a:ext uri="{FF2B5EF4-FFF2-40B4-BE49-F238E27FC236}">
                  <a16:creationId xmlns:a16="http://schemas.microsoft.com/office/drawing/2014/main" id="{A62C6951-1347-482D-92B1-EC1BC1C31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1391" y="5383579"/>
              <a:ext cx="608674" cy="608674"/>
            </a:xfrm>
            <a:prstGeom prst="rect">
              <a:avLst/>
            </a:prstGeom>
          </p:spPr>
        </p:pic>
        <p:sp>
          <p:nvSpPr>
            <p:cNvPr id="118" name="文字方塊 117">
              <a:extLst>
                <a:ext uri="{FF2B5EF4-FFF2-40B4-BE49-F238E27FC236}">
                  <a16:creationId xmlns:a16="http://schemas.microsoft.com/office/drawing/2014/main" id="{4BB1B7EE-91CD-47C2-859D-FB46D85C4589}"/>
                </a:ext>
              </a:extLst>
            </p:cNvPr>
            <p:cNvSpPr txBox="1"/>
            <p:nvPr/>
          </p:nvSpPr>
          <p:spPr>
            <a:xfrm>
              <a:off x="6870200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</p:grpSp>
      <p:grpSp>
        <p:nvGrpSpPr>
          <p:cNvPr id="119" name="群組 118">
            <a:extLst>
              <a:ext uri="{FF2B5EF4-FFF2-40B4-BE49-F238E27FC236}">
                <a16:creationId xmlns:a16="http://schemas.microsoft.com/office/drawing/2014/main" id="{A9D16A4E-951F-4CF3-8BCC-63E4BBC70A59}"/>
              </a:ext>
            </a:extLst>
          </p:cNvPr>
          <p:cNvGrpSpPr/>
          <p:nvPr/>
        </p:nvGrpSpPr>
        <p:grpSpPr>
          <a:xfrm>
            <a:off x="467544" y="5199417"/>
            <a:ext cx="1292726" cy="1540480"/>
            <a:chOff x="6026217" y="4894747"/>
            <a:chExt cx="1861096" cy="1567480"/>
          </a:xfrm>
        </p:grpSpPr>
        <p:sp>
          <p:nvSpPr>
            <p:cNvPr id="120" name="圓角矩形 34">
              <a:extLst>
                <a:ext uri="{FF2B5EF4-FFF2-40B4-BE49-F238E27FC236}">
                  <a16:creationId xmlns:a16="http://schemas.microsoft.com/office/drawing/2014/main" id="{7B71D558-53A8-45C6-A0B2-1CD1EE7CFDA2}"/>
                </a:ext>
              </a:extLst>
            </p:cNvPr>
            <p:cNvSpPr/>
            <p:nvPr/>
          </p:nvSpPr>
          <p:spPr>
            <a:xfrm>
              <a:off x="6171812" y="4894747"/>
              <a:ext cx="1628673" cy="1567480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000">
                <a:solidFill>
                  <a:schemeClr val="tx1"/>
                </a:solidFill>
              </a:endParaRPr>
            </a:p>
          </p:txBody>
        </p:sp>
        <p:pic>
          <p:nvPicPr>
            <p:cNvPr id="121" name="圖片 120">
              <a:extLst>
                <a:ext uri="{FF2B5EF4-FFF2-40B4-BE49-F238E27FC236}">
                  <a16:creationId xmlns:a16="http://schemas.microsoft.com/office/drawing/2014/main" id="{7B44F3B4-65C9-4CC6-A2D9-627B34150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1198" y="5383579"/>
              <a:ext cx="608674" cy="608674"/>
            </a:xfrm>
            <a:prstGeom prst="rect">
              <a:avLst/>
            </a:prstGeom>
          </p:spPr>
        </p:pic>
        <p:sp>
          <p:nvSpPr>
            <p:cNvPr id="122" name="文字方塊 121">
              <a:extLst>
                <a:ext uri="{FF2B5EF4-FFF2-40B4-BE49-F238E27FC236}">
                  <a16:creationId xmlns:a16="http://schemas.microsoft.com/office/drawing/2014/main" id="{8776E303-9D80-4E52-9943-15717455D2EC}"/>
                </a:ext>
              </a:extLst>
            </p:cNvPr>
            <p:cNvSpPr txBox="1"/>
            <p:nvPr/>
          </p:nvSpPr>
          <p:spPr>
            <a:xfrm>
              <a:off x="6090804" y="4931236"/>
              <a:ext cx="170968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屏東縣政府</a:t>
              </a:r>
            </a:p>
          </p:txBody>
        </p:sp>
        <p:sp>
          <p:nvSpPr>
            <p:cNvPr id="123" name="文字方塊 122">
              <a:extLst>
                <a:ext uri="{FF2B5EF4-FFF2-40B4-BE49-F238E27FC236}">
                  <a16:creationId xmlns:a16="http://schemas.microsoft.com/office/drawing/2014/main" id="{A4AFBF73-98E1-4C42-B313-13F76E9B57A2}"/>
                </a:ext>
              </a:extLst>
            </p:cNvPr>
            <p:cNvSpPr txBox="1"/>
            <p:nvPr/>
          </p:nvSpPr>
          <p:spPr>
            <a:xfrm>
              <a:off x="6026217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  <p:pic>
          <p:nvPicPr>
            <p:cNvPr id="124" name="圖片 123">
              <a:extLst>
                <a:ext uri="{FF2B5EF4-FFF2-40B4-BE49-F238E27FC236}">
                  <a16:creationId xmlns:a16="http://schemas.microsoft.com/office/drawing/2014/main" id="{28688722-E10A-46A7-BEB4-8217AAA05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1391" y="5383579"/>
              <a:ext cx="608674" cy="608674"/>
            </a:xfrm>
            <a:prstGeom prst="rect">
              <a:avLst/>
            </a:prstGeom>
          </p:spPr>
        </p:pic>
        <p:sp>
          <p:nvSpPr>
            <p:cNvPr id="125" name="文字方塊 124">
              <a:extLst>
                <a:ext uri="{FF2B5EF4-FFF2-40B4-BE49-F238E27FC236}">
                  <a16:creationId xmlns:a16="http://schemas.microsoft.com/office/drawing/2014/main" id="{9CE3AD19-EABB-4A96-A3A7-A746AB6A8F1C}"/>
                </a:ext>
              </a:extLst>
            </p:cNvPr>
            <p:cNvSpPr txBox="1"/>
            <p:nvPr/>
          </p:nvSpPr>
          <p:spPr>
            <a:xfrm>
              <a:off x="6870200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</p:grpSp>
      <p:cxnSp>
        <p:nvCxnSpPr>
          <p:cNvPr id="129" name="直線單箭頭接點 128">
            <a:extLst>
              <a:ext uri="{FF2B5EF4-FFF2-40B4-BE49-F238E27FC236}">
                <a16:creationId xmlns:a16="http://schemas.microsoft.com/office/drawing/2014/main" id="{5D322B2B-B833-488B-B4E8-AE76FF35ACDD}"/>
              </a:ext>
            </a:extLst>
          </p:cNvPr>
          <p:cNvCxnSpPr>
            <a:cxnSpLocks/>
          </p:cNvCxnSpPr>
          <p:nvPr/>
        </p:nvCxnSpPr>
        <p:spPr>
          <a:xfrm flipH="1">
            <a:off x="2438501" y="3702342"/>
            <a:ext cx="2469746" cy="144326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直線單箭頭接點 129">
            <a:extLst>
              <a:ext uri="{FF2B5EF4-FFF2-40B4-BE49-F238E27FC236}">
                <a16:creationId xmlns:a16="http://schemas.microsoft.com/office/drawing/2014/main" id="{CC7E0E02-98A5-46F3-A161-FFBAFB7F049F}"/>
              </a:ext>
            </a:extLst>
          </p:cNvPr>
          <p:cNvCxnSpPr>
            <a:cxnSpLocks/>
          </p:cNvCxnSpPr>
          <p:nvPr/>
        </p:nvCxnSpPr>
        <p:spPr>
          <a:xfrm flipH="1">
            <a:off x="1214365" y="3675420"/>
            <a:ext cx="3478710" cy="1460527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字方塊 8"/>
          <p:cNvSpPr txBox="1"/>
          <p:nvPr/>
        </p:nvSpPr>
        <p:spPr>
          <a:xfrm>
            <a:off x="878976" y="4182624"/>
            <a:ext cx="7142197" cy="369332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透過網際網路</a:t>
            </a:r>
          </a:p>
        </p:txBody>
      </p:sp>
      <p:grpSp>
        <p:nvGrpSpPr>
          <p:cNvPr id="73" name="群組 72">
            <a:extLst>
              <a:ext uri="{FF2B5EF4-FFF2-40B4-BE49-F238E27FC236}">
                <a16:creationId xmlns:a16="http://schemas.microsoft.com/office/drawing/2014/main" id="{043500D9-D0C2-4CA1-92B9-B7CDEA2A1523}"/>
              </a:ext>
            </a:extLst>
          </p:cNvPr>
          <p:cNvGrpSpPr/>
          <p:nvPr/>
        </p:nvGrpSpPr>
        <p:grpSpPr>
          <a:xfrm>
            <a:off x="2919234" y="5183623"/>
            <a:ext cx="1292726" cy="1540480"/>
            <a:chOff x="6026217" y="4894747"/>
            <a:chExt cx="1861096" cy="1567480"/>
          </a:xfrm>
        </p:grpSpPr>
        <p:sp>
          <p:nvSpPr>
            <p:cNvPr id="74" name="圓角矩形 34">
              <a:extLst>
                <a:ext uri="{FF2B5EF4-FFF2-40B4-BE49-F238E27FC236}">
                  <a16:creationId xmlns:a16="http://schemas.microsoft.com/office/drawing/2014/main" id="{C815F101-E4FD-49D1-9E3B-3AE09CAED4AC}"/>
                </a:ext>
              </a:extLst>
            </p:cNvPr>
            <p:cNvSpPr/>
            <p:nvPr/>
          </p:nvSpPr>
          <p:spPr>
            <a:xfrm>
              <a:off x="6171812" y="4894747"/>
              <a:ext cx="1628673" cy="1567480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000">
                <a:solidFill>
                  <a:schemeClr val="tx1"/>
                </a:solidFill>
              </a:endParaRPr>
            </a:p>
          </p:txBody>
        </p:sp>
        <p:pic>
          <p:nvPicPr>
            <p:cNvPr id="75" name="圖片 74">
              <a:extLst>
                <a:ext uri="{FF2B5EF4-FFF2-40B4-BE49-F238E27FC236}">
                  <a16:creationId xmlns:a16="http://schemas.microsoft.com/office/drawing/2014/main" id="{8A70851E-521B-43CC-BA36-53513C5EC0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1198" y="5383579"/>
              <a:ext cx="608674" cy="608674"/>
            </a:xfrm>
            <a:prstGeom prst="rect">
              <a:avLst/>
            </a:prstGeom>
          </p:spPr>
        </p:pic>
        <p:sp>
          <p:nvSpPr>
            <p:cNvPr id="76" name="文字方塊 75">
              <a:extLst>
                <a:ext uri="{FF2B5EF4-FFF2-40B4-BE49-F238E27FC236}">
                  <a16:creationId xmlns:a16="http://schemas.microsoft.com/office/drawing/2014/main" id="{0CEA89E0-2F96-4C63-A027-E75AF05D92B2}"/>
                </a:ext>
              </a:extLst>
            </p:cNvPr>
            <p:cNvSpPr txBox="1"/>
            <p:nvPr/>
          </p:nvSpPr>
          <p:spPr>
            <a:xfrm>
              <a:off x="6090803" y="4931236"/>
              <a:ext cx="1709682" cy="2505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臺南</a:t>
              </a:r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市</a:t>
              </a:r>
              <a:r>
                <a:rPr lang="zh-TW" altLang="en-US" sz="1000" b="1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政府</a:t>
              </a:r>
              <a:endParaRPr lang="zh-TW" altLang="en-US" sz="1000" b="1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77" name="文字方塊 76">
              <a:extLst>
                <a:ext uri="{FF2B5EF4-FFF2-40B4-BE49-F238E27FC236}">
                  <a16:creationId xmlns:a16="http://schemas.microsoft.com/office/drawing/2014/main" id="{F8439834-F33F-439D-B398-24DB386880C2}"/>
                </a:ext>
              </a:extLst>
            </p:cNvPr>
            <p:cNvSpPr txBox="1"/>
            <p:nvPr/>
          </p:nvSpPr>
          <p:spPr>
            <a:xfrm>
              <a:off x="6026217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  <p:pic>
          <p:nvPicPr>
            <p:cNvPr id="78" name="圖片 77">
              <a:extLst>
                <a:ext uri="{FF2B5EF4-FFF2-40B4-BE49-F238E27FC236}">
                  <a16:creationId xmlns:a16="http://schemas.microsoft.com/office/drawing/2014/main" id="{A62C6951-1347-482D-92B1-EC1BC1C31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1391" y="5383579"/>
              <a:ext cx="608674" cy="608674"/>
            </a:xfrm>
            <a:prstGeom prst="rect">
              <a:avLst/>
            </a:prstGeom>
          </p:spPr>
        </p:pic>
        <p:sp>
          <p:nvSpPr>
            <p:cNvPr id="79" name="文字方塊 78">
              <a:extLst>
                <a:ext uri="{FF2B5EF4-FFF2-40B4-BE49-F238E27FC236}">
                  <a16:creationId xmlns:a16="http://schemas.microsoft.com/office/drawing/2014/main" id="{4BB1B7EE-91CD-47C2-859D-FB46D85C4589}"/>
                </a:ext>
              </a:extLst>
            </p:cNvPr>
            <p:cNvSpPr txBox="1"/>
            <p:nvPr/>
          </p:nvSpPr>
          <p:spPr>
            <a:xfrm>
              <a:off x="6870200" y="6038032"/>
              <a:ext cx="10171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個人電腦</a:t>
              </a:r>
            </a:p>
          </p:txBody>
        </p:sp>
      </p:grpSp>
      <p:cxnSp>
        <p:nvCxnSpPr>
          <p:cNvPr id="82" name="直線單箭頭接點 81">
            <a:extLst>
              <a:ext uri="{FF2B5EF4-FFF2-40B4-BE49-F238E27FC236}">
                <a16:creationId xmlns:a16="http://schemas.microsoft.com/office/drawing/2014/main" id="{5D322B2B-B833-488B-B4E8-AE76FF35ACDD}"/>
              </a:ext>
            </a:extLst>
          </p:cNvPr>
          <p:cNvCxnSpPr>
            <a:cxnSpLocks/>
          </p:cNvCxnSpPr>
          <p:nvPr/>
        </p:nvCxnSpPr>
        <p:spPr>
          <a:xfrm flipH="1">
            <a:off x="3666055" y="3707089"/>
            <a:ext cx="1444403" cy="1428858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5635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F0BD02D6-440F-4D48-823A-B885CA6FD7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79" y="1008597"/>
            <a:ext cx="4799155" cy="44040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2C40ED-0FA0-45E2-9B0F-D1FE805A1401}" type="slidenum">
              <a:rPr lang="zh-TW" altLang="en-US" smtClean="0"/>
              <a:pPr>
                <a:defRPr/>
              </a:pPr>
              <a:t>4</a:t>
            </a:fld>
            <a:endParaRPr lang="en-US" altLang="zh-TW" dirty="0"/>
          </a:p>
        </p:txBody>
      </p:sp>
      <p:sp>
        <p:nvSpPr>
          <p:cNvPr id="3" name="文字方塊 2"/>
          <p:cNvSpPr txBox="1">
            <a:spLocks noChangeArrowheads="1"/>
          </p:cNvSpPr>
          <p:nvPr/>
        </p:nvSpPr>
        <p:spPr bwMode="auto">
          <a:xfrm>
            <a:off x="323528" y="339108"/>
            <a:ext cx="7056784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None/>
            </a:pPr>
            <a:r>
              <a:rPr kumimoji="0" lang="zh-TW" altLang="en-US" sz="3200" b="1" u="sng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標楷體" pitchFamily="65" charset="-120"/>
                <a:ea typeface="標楷體" pitchFamily="65" charset="-120"/>
              </a:rPr>
              <a:t>壹、公務統計管理資訊系統簡介（</a:t>
            </a:r>
            <a:r>
              <a:rPr kumimoji="0" lang="en-US" altLang="zh-TW" sz="3200" b="1" u="sng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標楷體" pitchFamily="65" charset="-120"/>
                <a:ea typeface="標楷體" pitchFamily="65" charset="-120"/>
              </a:rPr>
              <a:t>3/3</a:t>
            </a:r>
            <a:r>
              <a:rPr kumimoji="0" lang="zh-TW" altLang="en-US" sz="3200" b="1" u="sng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標楷體" pitchFamily="65" charset="-120"/>
                <a:ea typeface="標楷體" pitchFamily="65" charset="-120"/>
              </a:rPr>
              <a:t>）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zh-TW" altLang="en-US" sz="3200" b="1" u="sng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7907" y="2516629"/>
            <a:ext cx="4958309" cy="3246824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8A1853D1-92AD-4E76-86E0-4E2A7211D2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4157" y="3210611"/>
            <a:ext cx="5197203" cy="364626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雲朵形 5"/>
          <p:cNvSpPr/>
          <p:nvPr/>
        </p:nvSpPr>
        <p:spPr>
          <a:xfrm>
            <a:off x="5551215" y="1075509"/>
            <a:ext cx="3240360" cy="1210175"/>
          </a:xfrm>
          <a:prstGeom prst="cloud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整合性資訊</a:t>
            </a:r>
            <a:endParaRPr lang="en-US" altLang="zh-TW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提供服務</a:t>
            </a:r>
            <a:endParaRPr lang="en-US" altLang="zh-TW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5" name="資料庫圖表 14"/>
          <p:cNvGraphicFramePr/>
          <p:nvPr>
            <p:extLst>
              <p:ext uri="{D42A27DB-BD31-4B8C-83A1-F6EECF244321}">
                <p14:modId xmlns:p14="http://schemas.microsoft.com/office/powerpoint/2010/main" val="1212838635"/>
              </p:ext>
            </p:extLst>
          </p:nvPr>
        </p:nvGraphicFramePr>
        <p:xfrm>
          <a:off x="-757816" y="3454602"/>
          <a:ext cx="657700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07399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9996731" y="7081069"/>
            <a:ext cx="413515" cy="381000"/>
          </a:xfrm>
        </p:spPr>
        <p:txBody>
          <a:bodyPr/>
          <a:lstStyle/>
          <a:p>
            <a:pPr>
              <a:defRPr/>
            </a:pPr>
            <a:fld id="{AD085857-3767-4D1A-9A0E-D5550AE572E3}" type="slidenum">
              <a:rPr lang="zh-TW" altLang="en-US"/>
              <a:pPr>
                <a:defRPr/>
              </a:pPr>
              <a:t>5</a:t>
            </a:fld>
            <a:endParaRPr lang="en-US" altLang="zh-TW" dirty="0"/>
          </a:p>
        </p:txBody>
      </p:sp>
      <p:sp>
        <p:nvSpPr>
          <p:cNvPr id="12" name="矩形 11"/>
          <p:cNvSpPr/>
          <p:nvPr/>
        </p:nvSpPr>
        <p:spPr>
          <a:xfrm>
            <a:off x="1672324" y="4073325"/>
            <a:ext cx="1241869" cy="112194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公務統計方案增刪修訂作業</a:t>
            </a:r>
          </a:p>
        </p:txBody>
      </p:sp>
      <p:sp>
        <p:nvSpPr>
          <p:cNvPr id="13" name="向右箭號 12"/>
          <p:cNvSpPr/>
          <p:nvPr/>
        </p:nvSpPr>
        <p:spPr>
          <a:xfrm>
            <a:off x="2946509" y="4529747"/>
            <a:ext cx="304863" cy="270586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322157" y="4088973"/>
            <a:ext cx="759857" cy="112194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報表編報</a:t>
            </a:r>
          </a:p>
        </p:txBody>
      </p:sp>
      <p:sp>
        <p:nvSpPr>
          <p:cNvPr id="16" name="矩形 15"/>
          <p:cNvSpPr/>
          <p:nvPr/>
        </p:nvSpPr>
        <p:spPr>
          <a:xfrm>
            <a:off x="4537784" y="4087932"/>
            <a:ext cx="1160039" cy="112194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報表審核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業務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單位</a:t>
            </a: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雲朵形圖說文字 21"/>
          <p:cNvSpPr/>
          <p:nvPr/>
        </p:nvSpPr>
        <p:spPr>
          <a:xfrm>
            <a:off x="3851920" y="2291601"/>
            <a:ext cx="2418400" cy="1188797"/>
          </a:xfrm>
          <a:prstGeom prst="cloudCallout">
            <a:avLst>
              <a:gd name="adj1" fmla="val -53901"/>
              <a:gd name="adj2" fmla="val 108265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預告統計資料發布時間表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外網</a:t>
            </a: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" name="雲朵形圖說文字 22"/>
          <p:cNvSpPr/>
          <p:nvPr/>
        </p:nvSpPr>
        <p:spPr>
          <a:xfrm>
            <a:off x="1672323" y="5654151"/>
            <a:ext cx="1961569" cy="1087438"/>
          </a:xfrm>
          <a:prstGeom prst="cloudCallout">
            <a:avLst>
              <a:gd name="adj1" fmla="val -7976"/>
              <a:gd name="adj2" fmla="val -101942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公務統計方案查詢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外網</a:t>
            </a: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" name="向右箭號 20"/>
          <p:cNvSpPr/>
          <p:nvPr/>
        </p:nvSpPr>
        <p:spPr>
          <a:xfrm>
            <a:off x="4195129" y="4514651"/>
            <a:ext cx="304863" cy="270586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309" name="文字方塊 2"/>
          <p:cNvSpPr txBox="1">
            <a:spLocks noChangeArrowheads="1"/>
          </p:cNvSpPr>
          <p:nvPr/>
        </p:nvSpPr>
        <p:spPr bwMode="auto">
          <a:xfrm>
            <a:off x="2261859" y="180361"/>
            <a:ext cx="56225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200" b="1" u="sng" dirty="0">
                <a:latin typeface="標楷體" pitchFamily="65" charset="-120"/>
                <a:ea typeface="標楷體" pitchFamily="65" charset="-120"/>
              </a:rPr>
              <a:t>貳、報表報送之相關功能流程</a:t>
            </a:r>
          </a:p>
        </p:txBody>
      </p:sp>
      <p:sp>
        <p:nvSpPr>
          <p:cNvPr id="15" name="直線圖說文字 3 14"/>
          <p:cNvSpPr/>
          <p:nvPr/>
        </p:nvSpPr>
        <p:spPr>
          <a:xfrm>
            <a:off x="466268" y="1080422"/>
            <a:ext cx="2447925" cy="871517"/>
          </a:xfrm>
          <a:prstGeom prst="borderCallout3">
            <a:avLst>
              <a:gd name="adj1" fmla="val 52572"/>
              <a:gd name="adj2" fmla="val 76"/>
              <a:gd name="adj3" fmla="val 90372"/>
              <a:gd name="adj4" fmla="val -15394"/>
              <a:gd name="adj5" fmla="val 100000"/>
              <a:gd name="adj6" fmla="val -16667"/>
              <a:gd name="adj7" fmla="val 157725"/>
              <a:gd name="adj8" fmla="val -12141"/>
            </a:avLst>
          </a:prstGeom>
          <a:solidFill>
            <a:schemeClr val="accent2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系統相關設定作業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安裝元件、密碼變更</a:t>
            </a: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27" name="向右箭號 26"/>
          <p:cNvSpPr/>
          <p:nvPr/>
        </p:nvSpPr>
        <p:spPr>
          <a:xfrm>
            <a:off x="5796136" y="4499002"/>
            <a:ext cx="304863" cy="270586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236699" y="4087932"/>
            <a:ext cx="1229584" cy="115421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報表審核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會計室</a:t>
            </a: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9" name="向右箭號 28"/>
          <p:cNvSpPr/>
          <p:nvPr/>
        </p:nvSpPr>
        <p:spPr>
          <a:xfrm>
            <a:off x="7524328" y="4499002"/>
            <a:ext cx="304863" cy="270586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7884368" y="4087932"/>
            <a:ext cx="1177654" cy="112194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報表審核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主計處</a:t>
            </a: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2" name="直線圖說文字 3 31"/>
          <p:cNvSpPr/>
          <p:nvPr/>
        </p:nvSpPr>
        <p:spPr>
          <a:xfrm>
            <a:off x="7240724" y="5836681"/>
            <a:ext cx="1287288" cy="871517"/>
          </a:xfrm>
          <a:prstGeom prst="borderCallout3">
            <a:avLst>
              <a:gd name="adj1" fmla="val 52572"/>
              <a:gd name="adj2" fmla="val 100677"/>
              <a:gd name="adj3" fmla="val -3818"/>
              <a:gd name="adj4" fmla="val 130947"/>
              <a:gd name="adj5" fmla="val -58573"/>
              <a:gd name="adj6" fmla="val 95395"/>
              <a:gd name="adj7" fmla="val -69419"/>
              <a:gd name="adj8" fmla="val 87382"/>
            </a:avLst>
          </a:prstGeom>
          <a:solidFill>
            <a:schemeClr val="accent2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數值儲存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進資料庫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7852" y="2529473"/>
            <a:ext cx="818325" cy="1079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建立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資料字典</a:t>
            </a:r>
          </a:p>
        </p:txBody>
      </p:sp>
      <p:sp>
        <p:nvSpPr>
          <p:cNvPr id="18" name="向右箭號 17"/>
          <p:cNvSpPr/>
          <p:nvPr/>
        </p:nvSpPr>
        <p:spPr>
          <a:xfrm>
            <a:off x="971848" y="2997786"/>
            <a:ext cx="387586" cy="2871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367372" y="2529473"/>
            <a:ext cx="1439746" cy="1079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公務統計空白報表維護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智慧標籤</a:t>
            </a: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" name="左中括弧 19"/>
          <p:cNvSpPr/>
          <p:nvPr/>
        </p:nvSpPr>
        <p:spPr>
          <a:xfrm rot="5400000">
            <a:off x="1248314" y="1303922"/>
            <a:ext cx="287338" cy="2160588"/>
          </a:xfrm>
          <a:prstGeom prst="leftBracket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7852" y="4213811"/>
            <a:ext cx="1271582" cy="107950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資料整編整理表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資料編碼原則</a:t>
            </a: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26" name="直線單箭頭接點 25"/>
          <p:cNvCxnSpPr/>
          <p:nvPr/>
        </p:nvCxnSpPr>
        <p:spPr>
          <a:xfrm>
            <a:off x="520329" y="3618499"/>
            <a:ext cx="0" cy="595312"/>
          </a:xfrm>
          <a:prstGeom prst="straightConnector1">
            <a:avLst/>
          </a:prstGeom>
          <a:ln w="28575">
            <a:prstDash val="dash"/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字方塊 8"/>
          <p:cNvSpPr txBox="1">
            <a:spLocks noChangeArrowheads="1"/>
          </p:cNvSpPr>
          <p:nvPr/>
        </p:nvSpPr>
        <p:spPr bwMode="auto">
          <a:xfrm>
            <a:off x="711610" y="1921714"/>
            <a:ext cx="1368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1800" b="1" dirty="0">
                <a:latin typeface="標楷體" pitchFamily="65" charset="-120"/>
                <a:ea typeface="標楷體" pitchFamily="65" charset="-120"/>
              </a:rPr>
              <a:t>前置作業</a:t>
            </a:r>
          </a:p>
        </p:txBody>
      </p:sp>
      <p:sp>
        <p:nvSpPr>
          <p:cNvPr id="34" name="向右箭號 33"/>
          <p:cNvSpPr/>
          <p:nvPr/>
        </p:nvSpPr>
        <p:spPr>
          <a:xfrm rot="3527974">
            <a:off x="2068066" y="3696752"/>
            <a:ext cx="387586" cy="28413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3" name="雲朵形圖說文字 32"/>
          <p:cNvSpPr/>
          <p:nvPr/>
        </p:nvSpPr>
        <p:spPr>
          <a:xfrm>
            <a:off x="6732240" y="2291601"/>
            <a:ext cx="2314159" cy="1293443"/>
          </a:xfrm>
          <a:prstGeom prst="cloudCallout">
            <a:avLst>
              <a:gd name="adj1" fmla="val 41704"/>
              <a:gd name="adj2" fmla="val 91551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公務統計報表資料查詢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外網</a:t>
            </a: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08076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51BB9A-E98C-4A3A-A56B-27AB1F13A6AE}" type="slidenum">
              <a:rPr lang="zh-TW" altLang="en-US"/>
              <a:pPr>
                <a:defRPr/>
              </a:pPr>
              <a:t>6</a:t>
            </a:fld>
            <a:endParaRPr lang="en-US" altLang="zh-TW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2186793"/>
              </p:ext>
            </p:extLst>
          </p:nvPr>
        </p:nvGraphicFramePr>
        <p:xfrm>
          <a:off x="35496" y="1026114"/>
          <a:ext cx="8993202" cy="52059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1966">
                  <a:extLst>
                    <a:ext uri="{9D8B030D-6E8A-4147-A177-3AD203B41FA5}">
                      <a16:colId xmlns:a16="http://schemas.microsoft.com/office/drawing/2014/main" val="2389210249"/>
                    </a:ext>
                  </a:extLst>
                </a:gridCol>
                <a:gridCol w="1240206">
                  <a:extLst>
                    <a:ext uri="{9D8B030D-6E8A-4147-A177-3AD203B41FA5}">
                      <a16:colId xmlns:a16="http://schemas.microsoft.com/office/drawing/2014/main" val="4162072405"/>
                    </a:ext>
                  </a:extLst>
                </a:gridCol>
                <a:gridCol w="1240206">
                  <a:extLst>
                    <a:ext uri="{9D8B030D-6E8A-4147-A177-3AD203B41FA5}">
                      <a16:colId xmlns:a16="http://schemas.microsoft.com/office/drawing/2014/main" val="3390321816"/>
                    </a:ext>
                  </a:extLst>
                </a:gridCol>
                <a:gridCol w="1240206">
                  <a:extLst>
                    <a:ext uri="{9D8B030D-6E8A-4147-A177-3AD203B41FA5}">
                      <a16:colId xmlns:a16="http://schemas.microsoft.com/office/drawing/2014/main" val="895391102"/>
                    </a:ext>
                  </a:extLst>
                </a:gridCol>
                <a:gridCol w="1240206">
                  <a:extLst>
                    <a:ext uri="{9D8B030D-6E8A-4147-A177-3AD203B41FA5}">
                      <a16:colId xmlns:a16="http://schemas.microsoft.com/office/drawing/2014/main" val="3753775630"/>
                    </a:ext>
                  </a:extLst>
                </a:gridCol>
                <a:gridCol w="1240206">
                  <a:extLst>
                    <a:ext uri="{9D8B030D-6E8A-4147-A177-3AD203B41FA5}">
                      <a16:colId xmlns:a16="http://schemas.microsoft.com/office/drawing/2014/main" val="1077812995"/>
                    </a:ext>
                  </a:extLst>
                </a:gridCol>
                <a:gridCol w="1240206">
                  <a:extLst>
                    <a:ext uri="{9D8B030D-6E8A-4147-A177-3AD203B41FA5}">
                      <a16:colId xmlns:a16="http://schemas.microsoft.com/office/drawing/2014/main" val="18307448"/>
                    </a:ext>
                  </a:extLst>
                </a:gridCol>
              </a:tblGrid>
              <a:tr h="432256">
                <a:tc rowSpan="2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府內單位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所屬機關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主計處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10520829"/>
                  </a:ext>
                </a:extLst>
              </a:tr>
              <a:tr h="628342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業務單位</a:t>
                      </a:r>
                      <a:endParaRPr kumimoji="0" lang="en-US" altLang="zh-TW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rtl="0" eaLnBrk="1" latinLnBrk="0" hangingPunct="1"/>
                      <a:r>
                        <a:rPr kumimoji="0" lang="zh-TW" altLang="en-US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承辦同仁</a:t>
                      </a:r>
                      <a:endParaRPr kumimoji="0" lang="zh-TW" altLang="en-US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業務單位</a:t>
                      </a:r>
                      <a:endParaRPr kumimoji="0" lang="en-US" altLang="zh-TW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rtl="0" eaLnBrk="1" latinLnBrk="0" hangingPunct="1"/>
                      <a:r>
                        <a:rPr kumimoji="0" lang="zh-TW" altLang="en-US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主管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業務單位</a:t>
                      </a:r>
                      <a:endParaRPr kumimoji="0" lang="en-US" altLang="zh-TW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承辦同仁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業務單位</a:t>
                      </a:r>
                      <a:endParaRPr kumimoji="0" lang="en-US" altLang="zh-TW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rtl="0" eaLnBrk="1" latinLnBrk="0" hangingPunct="1"/>
                      <a:r>
                        <a:rPr kumimoji="0" lang="zh-TW" altLang="en-US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主管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會計室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695219"/>
                  </a:ext>
                </a:extLst>
              </a:tr>
              <a:tr h="6620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kern="12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建立資料字典、空白表維護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  <a:endParaRPr kumimoji="0" lang="zh-TW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09473533"/>
                  </a:ext>
                </a:extLst>
              </a:tr>
              <a:tr h="10603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kern="12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系統相關</a:t>
                      </a:r>
                      <a:endParaRPr kumimoji="0" lang="en-US" altLang="zh-TW" sz="1600" b="1" kern="1200" dirty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kern="12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設定作業</a:t>
                      </a:r>
                      <a:endParaRPr kumimoji="0" lang="en-US" altLang="zh-TW" sz="1600" b="1" kern="1200" dirty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1" kern="12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(</a:t>
                      </a:r>
                      <a:r>
                        <a:rPr kumimoji="0" lang="zh-TW" altLang="en-US" sz="1600" b="1" kern="12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安裝元件、</a:t>
                      </a:r>
                      <a:endParaRPr kumimoji="0" lang="en-US" altLang="zh-TW" sz="1600" b="1" kern="1200" dirty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kern="12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密碼變更</a:t>
                      </a:r>
                      <a:r>
                        <a:rPr kumimoji="0" lang="en-US" altLang="zh-TW" sz="1600" b="1" kern="12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)</a:t>
                      </a:r>
                      <a:endParaRPr kumimoji="0" lang="zh-TW" altLang="en-US" sz="1600" b="1" kern="1200" dirty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/>
                        <a:t>V</a:t>
                      </a:r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w Cen MT"/>
                          <a:ea typeface="微軟正黑體" panose="020B0604030504040204" pitchFamily="34" charset="-120"/>
                          <a:cs typeface="+mn-cs"/>
                        </a:rPr>
                        <a:t>V</a:t>
                      </a:r>
                      <a:endParaRPr kumimoji="0" lang="zh-TW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w Cen MT"/>
                          <a:ea typeface="微軟正黑體" panose="020B0604030504040204" pitchFamily="34" charset="-120"/>
                          <a:cs typeface="+mn-cs"/>
                        </a:rPr>
                        <a:t>V</a:t>
                      </a:r>
                      <a:endParaRPr kumimoji="0" lang="zh-TW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w Cen MT"/>
                          <a:ea typeface="微軟正黑體" panose="020B0604030504040204" pitchFamily="34" charset="-120"/>
                          <a:cs typeface="+mn-cs"/>
                        </a:rPr>
                        <a:t>V</a:t>
                      </a:r>
                      <a:endParaRPr kumimoji="0" lang="zh-TW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w Cen MT"/>
                          <a:ea typeface="微軟正黑體" panose="020B0604030504040204" pitchFamily="34" charset="-120"/>
                          <a:cs typeface="+mn-cs"/>
                        </a:rPr>
                        <a:t>V</a:t>
                      </a:r>
                      <a:endParaRPr kumimoji="0" lang="zh-TW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w Cen MT"/>
                          <a:ea typeface="微軟正黑體" panose="020B0604030504040204" pitchFamily="34" charset="-120"/>
                          <a:cs typeface="+mn-cs"/>
                        </a:rPr>
                        <a:t>V</a:t>
                      </a:r>
                      <a:endParaRPr kumimoji="0" lang="zh-TW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9372050"/>
                  </a:ext>
                </a:extLst>
              </a:tr>
              <a:tr h="6361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*</a:t>
                      </a:r>
                      <a:r>
                        <a:rPr kumimoji="0" lang="zh-TW" altLang="en-US" sz="1600" b="1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公務統計方案增刪修訂作業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dirty="0"/>
                        <a:t>V</a:t>
                      </a:r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dirty="0"/>
                        <a:t>V</a:t>
                      </a:r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dirty="0"/>
                        <a:t>V</a:t>
                      </a:r>
                      <a:endParaRPr lang="zh-TW" altLang="en-US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39471064"/>
                  </a:ext>
                </a:extLst>
              </a:tr>
              <a:tr h="6361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預告統計</a:t>
                      </a:r>
                      <a:endParaRPr kumimoji="0" lang="en-US" altLang="zh-TW" sz="1600" b="1" dirty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資料</a:t>
                      </a:r>
                      <a:r>
                        <a:rPr kumimoji="0" lang="zh-TW" altLang="en-US" sz="1600" b="1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發布</a:t>
                      </a:r>
                      <a:r>
                        <a:rPr kumimoji="0" lang="zh-TW" altLang="en-US" sz="1600" b="1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設定</a:t>
                      </a:r>
                      <a:endParaRPr kumimoji="0" lang="zh-TW" altLang="en-US" sz="1600" b="1" kern="1200" dirty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dirty="0"/>
                        <a:t>V</a:t>
                      </a:r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dirty="0"/>
                        <a:t>V</a:t>
                      </a:r>
                      <a:endParaRPr lang="zh-TW" altLang="en-US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6098757"/>
                  </a:ext>
                </a:extLst>
              </a:tr>
              <a:tr h="5615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kern="12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報表編報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dirty="0"/>
                        <a:t>V</a:t>
                      </a:r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dirty="0"/>
                        <a:t>V</a:t>
                      </a:r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43842889"/>
                  </a:ext>
                </a:extLst>
              </a:tr>
              <a:tr h="57083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kern="12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報表審核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dirty="0"/>
                        <a:t>V</a:t>
                      </a:r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w Cen MT"/>
                          <a:ea typeface="微軟正黑體" panose="020B0604030504040204" pitchFamily="34" charset="-120"/>
                          <a:cs typeface="+mn-cs"/>
                        </a:rPr>
                        <a:t>V</a:t>
                      </a:r>
                      <a:endParaRPr kumimoji="0" lang="zh-TW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w Cen MT"/>
                          <a:ea typeface="微軟正黑體" panose="020B0604030504040204" pitchFamily="34" charset="-120"/>
                          <a:cs typeface="+mn-cs"/>
                        </a:rPr>
                        <a:t>V</a:t>
                      </a:r>
                      <a:endParaRPr kumimoji="0" lang="zh-TW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w Cen MT"/>
                          <a:ea typeface="微軟正黑體" panose="020B0604030504040204" pitchFamily="34" charset="-120"/>
                          <a:cs typeface="+mn-cs"/>
                        </a:rPr>
                        <a:t>V</a:t>
                      </a:r>
                      <a:endParaRPr kumimoji="0" lang="zh-TW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63454290"/>
                  </a:ext>
                </a:extLst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150795" y="6307477"/>
            <a:ext cx="7805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*</a:t>
            </a:r>
            <a:r>
              <a:rPr kumimoji="0" lang="zh-TW" altLang="en-US" b="1" dirty="0">
                <a:latin typeface="標楷體" pitchFamily="65" charset="-120"/>
                <a:ea typeface="標楷體" pitchFamily="65" charset="-120"/>
              </a:rPr>
              <a:t>視業務實際推動情形，由業務單位、會計室或主計處至系統操作相關功能。</a:t>
            </a:r>
            <a:endParaRPr lang="zh-TW" altLang="en-US" dirty="0"/>
          </a:p>
        </p:txBody>
      </p:sp>
      <p:sp>
        <p:nvSpPr>
          <p:cNvPr id="9" name="文字方塊 2"/>
          <p:cNvSpPr txBox="1">
            <a:spLocks noChangeArrowheads="1"/>
          </p:cNvSpPr>
          <p:nvPr/>
        </p:nvSpPr>
        <p:spPr bwMode="auto">
          <a:xfrm>
            <a:off x="481012" y="455613"/>
            <a:ext cx="76193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200" b="1" u="sng" dirty="0">
                <a:latin typeface="標楷體" pitchFamily="65" charset="-120"/>
                <a:ea typeface="標楷體" pitchFamily="65" charset="-120"/>
              </a:rPr>
              <a:t>貳、報表報送之相關功能</a:t>
            </a:r>
            <a:r>
              <a:rPr kumimoji="0" lang="en-US" altLang="zh-TW" sz="3200" b="1" u="sng" dirty="0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200" b="1" u="sng" dirty="0">
                <a:latin typeface="標楷體" pitchFamily="65" charset="-120"/>
                <a:ea typeface="標楷體" pitchFamily="65" charset="-120"/>
              </a:rPr>
              <a:t>依使用者角色</a:t>
            </a:r>
            <a:r>
              <a:rPr kumimoji="0" lang="en-US" altLang="zh-TW" sz="3200" b="1" u="sng" dirty="0"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sz="3200" b="1" u="sng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51BB9A-E98C-4A3A-A56B-27AB1F13A6AE}" type="slidenum">
              <a:rPr lang="zh-TW" altLang="en-US"/>
              <a:pPr>
                <a:defRPr/>
              </a:pPr>
              <a:t>7</a:t>
            </a:fld>
            <a:endParaRPr lang="en-US" altLang="zh-TW" dirty="0"/>
          </a:p>
        </p:txBody>
      </p:sp>
      <p:sp>
        <p:nvSpPr>
          <p:cNvPr id="13315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692400"/>
            <a:ext cx="7772400" cy="3905250"/>
          </a:xfrm>
        </p:spPr>
        <p:txBody>
          <a:bodyPr/>
          <a:lstStyle/>
          <a:p>
            <a:pPr eaLnBrk="1" hangingPunct="1"/>
            <a:r>
              <a: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一、安裝</a:t>
            </a:r>
            <a:r>
              <a:rPr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Silverlight</a:t>
            </a:r>
            <a:r>
              <a: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元件</a:t>
            </a:r>
            <a:endParaRPr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二、密碼變更</a:t>
            </a:r>
            <a:endParaRPr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31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200" b="1" dirty="0">
                <a:latin typeface="標楷體" pitchFamily="65" charset="-120"/>
                <a:ea typeface="標楷體" pitchFamily="65" charset="-120"/>
              </a:rPr>
              <a:t>參</a:t>
            </a:r>
            <a:r>
              <a:rPr lang="zh-TW" altLang="zh-TW" sz="3200" b="1" dirty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>
                <a:latin typeface="標楷體" pitchFamily="65" charset="-120"/>
                <a:ea typeface="標楷體" pitchFamily="65" charset="-120"/>
              </a:rPr>
              <a:t>系統相關設定作業</a:t>
            </a:r>
            <a:endParaRPr lang="zh-TW" altLang="en-US" sz="32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50209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84A5E162-A25E-47B0-9EEA-947EFC1F14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888" y="1845698"/>
            <a:ext cx="8029575" cy="4152900"/>
          </a:xfrm>
          <a:prstGeom prst="rect">
            <a:avLst/>
          </a:prstGeom>
        </p:spPr>
      </p:pic>
      <p:sp>
        <p:nvSpPr>
          <p:cNvPr id="1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89395324-60D7-4C04-A754-ACB89D5FC269}" type="slidenum">
              <a:rPr lang="zh-TW" altLang="en-US"/>
              <a:pPr>
                <a:defRPr/>
              </a:pPr>
              <a:t>8</a:t>
            </a:fld>
            <a:endParaRPr lang="en-US" altLang="zh-TW" dirty="0"/>
          </a:p>
        </p:txBody>
      </p:sp>
      <p:sp>
        <p:nvSpPr>
          <p:cNvPr id="14340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一、安裝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Silverlight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元件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(1/5)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341" name="文字方塊 30"/>
          <p:cNvSpPr txBox="1">
            <a:spLocks noChangeArrowheads="1"/>
          </p:cNvSpPr>
          <p:nvPr/>
        </p:nvSpPr>
        <p:spPr bwMode="auto">
          <a:xfrm>
            <a:off x="4643438" y="4849813"/>
            <a:ext cx="3889375" cy="6461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出現請安裝</a:t>
            </a: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Silverlight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的訊息，點選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按一下立即安裝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22" name="矩形 21"/>
          <p:cNvSpPr/>
          <p:nvPr/>
        </p:nvSpPr>
        <p:spPr>
          <a:xfrm>
            <a:off x="4668838" y="4373563"/>
            <a:ext cx="1438275" cy="3175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AutoShape 598"/>
          <p:cNvSpPr>
            <a:spLocks noChangeArrowheads="1"/>
          </p:cNvSpPr>
          <p:nvPr/>
        </p:nvSpPr>
        <p:spPr bwMode="auto">
          <a:xfrm>
            <a:off x="5364163" y="1092200"/>
            <a:ext cx="3016250" cy="608013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安裝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Silverlight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元件：</a:t>
            </a:r>
          </a:p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Step5.</a:t>
            </a:r>
          </a:p>
        </p:txBody>
      </p:sp>
      <p:sp>
        <p:nvSpPr>
          <p:cNvPr id="12" name="摺角紙張 11"/>
          <p:cNvSpPr/>
          <p:nvPr/>
        </p:nvSpPr>
        <p:spPr>
          <a:xfrm>
            <a:off x="198909" y="4005064"/>
            <a:ext cx="3581003" cy="2592288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zh-TW" alt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注意事項：</a:t>
            </a:r>
            <a:endParaRPr lang="en-US" altLang="zh-TW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/>
            <a:r>
              <a:rPr lang="en-US" altLang="zh-TW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若該電腦為第一次登入本系統，可能需安裝</a:t>
            </a:r>
            <a:r>
              <a:rPr lang="en-US" altLang="zh-TW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Silverlight</a:t>
            </a:r>
            <a:r>
              <a:rPr lang="zh-TW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元件</a:t>
            </a:r>
            <a:r>
              <a:rPr lang="zh-TW" altLang="en-US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，該元件只需安裝</a:t>
            </a:r>
            <a:r>
              <a:rPr lang="en-US" altLang="zh-TW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次即可。</a:t>
            </a:r>
            <a:endParaRPr lang="zh-TW" altLang="en-US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/>
            <a:r>
              <a:rPr lang="en-US" altLang="zh-TW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建議使用</a:t>
            </a:r>
            <a:r>
              <a:rPr lang="en-US" altLang="zh-TW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IE</a:t>
            </a:r>
            <a:r>
              <a:rPr lang="zh-TW" alt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/>
            <a:r>
              <a:rPr lang="en-US" altLang="zh-TW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若使用其他瀏覽器</a:t>
            </a:r>
            <a:r>
              <a:rPr lang="en-US" altLang="zh-TW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如：</a:t>
            </a:r>
            <a:r>
              <a:rPr lang="en-US" altLang="zh-TW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Google Chrome)</a:t>
            </a:r>
            <a:r>
              <a:rPr lang="zh-TW" altLang="en-US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，需另安裝相關外掛程式</a:t>
            </a:r>
            <a:r>
              <a:rPr lang="en-US" altLang="zh-TW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如：</a:t>
            </a:r>
            <a:r>
              <a:rPr lang="en-US" altLang="zh-TW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IE</a:t>
            </a:r>
            <a:r>
              <a:rPr lang="zh-TW" altLang="en-US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Tab)</a:t>
            </a:r>
            <a:r>
              <a:rPr lang="zh-TW" altLang="en-US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，可洽主計處系統管理者。</a:t>
            </a:r>
            <a:endParaRPr lang="en-US" altLang="zh-TW" dirty="0" smtClean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19105E63-AA61-49A8-9F45-B20D799A04DC}"/>
              </a:ext>
            </a:extLst>
          </p:cNvPr>
          <p:cNvSpPr txBox="1"/>
          <p:nvPr/>
        </p:nvSpPr>
        <p:spPr>
          <a:xfrm>
            <a:off x="948717" y="2004307"/>
            <a:ext cx="37814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>
                <a:solidFill>
                  <a:srgbClr val="333333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http://miaoli.dgbas.gov.tw/CWS80SLWEB/index.aspx</a:t>
            </a:r>
            <a:endParaRPr lang="zh-TW" altLang="en-US" sz="1200" dirty="0">
              <a:solidFill>
                <a:srgbClr val="333333"/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10" name="圓角矩形圖說文字 9"/>
          <p:cNvSpPr/>
          <p:nvPr/>
        </p:nvSpPr>
        <p:spPr>
          <a:xfrm>
            <a:off x="3363577" y="2017889"/>
            <a:ext cx="5409891" cy="648072"/>
          </a:xfrm>
          <a:prstGeom prst="wedgeRoundRectCallout">
            <a:avLst>
              <a:gd name="adj1" fmla="val -55255"/>
              <a:gd name="adj2" fmla="val -30767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於網址列輸入系統網址</a:t>
            </a:r>
            <a:endParaRPr kumimoji="0" lang="en-US" altLang="zh-TW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kumimoji="0" lang="zh-TW" altLang="en-US" sz="14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（苗栗縣）</a:t>
            </a:r>
            <a:r>
              <a:rPr lang="en-US" altLang="zh-TW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http://</a:t>
            </a:r>
            <a:r>
              <a:rPr lang="en-US" altLang="zh-TW" sz="1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miaoli.dgbas.gov.tw/CWSSLWEB/index.aspx</a:t>
            </a:r>
            <a:endParaRPr lang="zh-TW" altLang="en-US" sz="1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1700213"/>
            <a:ext cx="7772400" cy="471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530D2476-AA8B-4317-9C81-69E8846B53B6}" type="slidenum">
              <a:rPr lang="zh-TW" altLang="en-US"/>
              <a:pPr>
                <a:defRPr/>
              </a:pPr>
              <a:t>9</a:t>
            </a:fld>
            <a:endParaRPr lang="en-US" altLang="zh-TW" dirty="0"/>
          </a:p>
        </p:txBody>
      </p:sp>
      <p:sp>
        <p:nvSpPr>
          <p:cNvPr id="15364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一、安裝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Silverlight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元件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(2/5)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365" name="文字方塊 30"/>
          <p:cNvSpPr txBox="1">
            <a:spLocks noChangeArrowheads="1"/>
          </p:cNvSpPr>
          <p:nvPr/>
        </p:nvSpPr>
        <p:spPr bwMode="auto">
          <a:xfrm>
            <a:off x="5508625" y="5289550"/>
            <a:ext cx="3384550" cy="369888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離開這個網頁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22" name="矩形 21"/>
          <p:cNvSpPr/>
          <p:nvPr/>
        </p:nvSpPr>
        <p:spPr>
          <a:xfrm>
            <a:off x="4137025" y="5289550"/>
            <a:ext cx="1447800" cy="30638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AutoShape 598"/>
          <p:cNvSpPr>
            <a:spLocks noChangeArrowheads="1"/>
          </p:cNvSpPr>
          <p:nvPr/>
        </p:nvSpPr>
        <p:spPr bwMode="auto">
          <a:xfrm>
            <a:off x="5364163" y="1092200"/>
            <a:ext cx="3016250" cy="608013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安裝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Silverlight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元件：</a:t>
            </a:r>
          </a:p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Step5.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513" y="1792288"/>
            <a:ext cx="7683500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D3E9B847-E791-4C39-9732-932AF1D51968}" type="slidenum">
              <a:rPr lang="zh-TW" altLang="en-US"/>
              <a:pPr>
                <a:defRPr/>
              </a:pPr>
              <a:t>10</a:t>
            </a:fld>
            <a:endParaRPr lang="en-US" altLang="zh-TW" dirty="0"/>
          </a:p>
        </p:txBody>
      </p:sp>
      <p:sp>
        <p:nvSpPr>
          <p:cNvPr id="16388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一、安裝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Silverlight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元件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(3/5)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9" name="文字方塊 30"/>
          <p:cNvSpPr txBox="1">
            <a:spLocks noChangeArrowheads="1"/>
          </p:cNvSpPr>
          <p:nvPr/>
        </p:nvSpPr>
        <p:spPr bwMode="auto">
          <a:xfrm>
            <a:off x="6259513" y="6343650"/>
            <a:ext cx="2505075" cy="369888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Step3.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執行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22" name="矩形 21"/>
          <p:cNvSpPr/>
          <p:nvPr/>
        </p:nvSpPr>
        <p:spPr>
          <a:xfrm>
            <a:off x="5594350" y="6343650"/>
            <a:ext cx="665163" cy="27463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AutoShape 598"/>
          <p:cNvSpPr>
            <a:spLocks noChangeArrowheads="1"/>
          </p:cNvSpPr>
          <p:nvPr/>
        </p:nvSpPr>
        <p:spPr bwMode="auto">
          <a:xfrm>
            <a:off x="5364163" y="1092200"/>
            <a:ext cx="3016250" cy="608013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安裝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Silverlight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元件：</a:t>
            </a:r>
          </a:p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Step5.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563" y="1582738"/>
            <a:ext cx="7796212" cy="512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472D09E6-FB9E-4502-9462-32A0236CEACD}" type="slidenum">
              <a:rPr lang="zh-TW" altLang="en-US"/>
              <a:pPr>
                <a:defRPr/>
              </a:pPr>
              <a:t>11</a:t>
            </a:fld>
            <a:endParaRPr lang="en-US" altLang="zh-TW" dirty="0"/>
          </a:p>
        </p:txBody>
      </p:sp>
      <p:sp>
        <p:nvSpPr>
          <p:cNvPr id="17412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一、安裝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Silverlight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元件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(4/5)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413" name="文字方塊 30"/>
          <p:cNvSpPr txBox="1">
            <a:spLocks noChangeArrowheads="1"/>
          </p:cNvSpPr>
          <p:nvPr/>
        </p:nvSpPr>
        <p:spPr bwMode="auto">
          <a:xfrm>
            <a:off x="6161088" y="5702300"/>
            <a:ext cx="2886075" cy="3683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Step4.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立即安裝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22" name="矩形 21"/>
          <p:cNvSpPr/>
          <p:nvPr/>
        </p:nvSpPr>
        <p:spPr>
          <a:xfrm>
            <a:off x="4222750" y="4460875"/>
            <a:ext cx="230188" cy="37306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圓角矩形圖說文字 7"/>
          <p:cNvSpPr/>
          <p:nvPr/>
        </p:nvSpPr>
        <p:spPr>
          <a:xfrm>
            <a:off x="4689475" y="4549775"/>
            <a:ext cx="1439863" cy="423863"/>
          </a:xfrm>
          <a:prstGeom prst="wedgeRoundRectCallout">
            <a:avLst>
              <a:gd name="adj1" fmla="val -63998"/>
              <a:gd name="adj2" fmla="val -36109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0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把勾選取消。</a:t>
            </a:r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6356350" y="5441950"/>
            <a:ext cx="828675" cy="21907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AutoShape 598"/>
          <p:cNvSpPr>
            <a:spLocks noChangeArrowheads="1"/>
          </p:cNvSpPr>
          <p:nvPr/>
        </p:nvSpPr>
        <p:spPr bwMode="auto">
          <a:xfrm>
            <a:off x="5364163" y="1092200"/>
            <a:ext cx="3016250" cy="608013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安裝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Silverlight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元件：</a:t>
            </a:r>
          </a:p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Step5.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088" y="1700213"/>
            <a:ext cx="7200900" cy="501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FA1E67AC-80E4-4F4E-8398-CEA856E5B854}" type="slidenum">
              <a:rPr lang="zh-TW" altLang="en-US"/>
              <a:pPr>
                <a:defRPr/>
              </a:pPr>
              <a:t>12</a:t>
            </a:fld>
            <a:endParaRPr lang="en-US" altLang="zh-TW" dirty="0"/>
          </a:p>
        </p:txBody>
      </p:sp>
      <p:sp>
        <p:nvSpPr>
          <p:cNvPr id="1843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一、安裝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Silverlight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元件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(5/5)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437" name="文字方塊 30"/>
          <p:cNvSpPr txBox="1">
            <a:spLocks noChangeArrowheads="1"/>
          </p:cNvSpPr>
          <p:nvPr/>
        </p:nvSpPr>
        <p:spPr bwMode="auto">
          <a:xfrm>
            <a:off x="6507163" y="6245225"/>
            <a:ext cx="2386012" cy="3683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Step5.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關閉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8" name="圓角矩形圖說文字 7"/>
          <p:cNvSpPr/>
          <p:nvPr/>
        </p:nvSpPr>
        <p:spPr>
          <a:xfrm>
            <a:off x="5076825" y="3357563"/>
            <a:ext cx="2476500" cy="431800"/>
          </a:xfrm>
          <a:prstGeom prst="wedgeRoundRectCallout">
            <a:avLst>
              <a:gd name="adj1" fmla="val -56090"/>
              <a:gd name="adj2" fmla="val -31072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0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出現安裝成功的訊息。</a:t>
            </a:r>
          </a:p>
        </p:txBody>
      </p:sp>
      <p:sp>
        <p:nvSpPr>
          <p:cNvPr id="9" name="矩形 8"/>
          <p:cNvSpPr/>
          <p:nvPr/>
        </p:nvSpPr>
        <p:spPr>
          <a:xfrm>
            <a:off x="6542088" y="6021388"/>
            <a:ext cx="869950" cy="18415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AutoShape 598"/>
          <p:cNvSpPr>
            <a:spLocks noChangeArrowheads="1"/>
          </p:cNvSpPr>
          <p:nvPr/>
        </p:nvSpPr>
        <p:spPr bwMode="auto">
          <a:xfrm>
            <a:off x="5364163" y="1092200"/>
            <a:ext cx="3016250" cy="608013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安裝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Silverlight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元件：</a:t>
            </a:r>
          </a:p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Step5.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72C1B7A3-DA31-4789-9F99-1CA12053AC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350" y="1902592"/>
            <a:ext cx="9144000" cy="4368654"/>
          </a:xfrm>
          <a:prstGeom prst="rect">
            <a:avLst/>
          </a:prstGeom>
        </p:spPr>
      </p:pic>
      <p:sp>
        <p:nvSpPr>
          <p:cNvPr id="1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872BF812-632D-4520-83B3-AD6CFED7C66D}" type="slidenum">
              <a:rPr lang="zh-TW" altLang="en-US"/>
              <a:pPr>
                <a:defRPr/>
              </a:pPr>
              <a:t>13</a:t>
            </a:fld>
            <a:endParaRPr lang="en-US" altLang="zh-TW" dirty="0"/>
          </a:p>
        </p:txBody>
      </p:sp>
      <p:sp>
        <p:nvSpPr>
          <p:cNvPr id="19460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>
                <a:latin typeface="標楷體" pitchFamily="65" charset="-120"/>
                <a:ea typeface="標楷體" pitchFamily="65" charset="-120"/>
              </a:rPr>
              <a:t>二、密碼變更</a:t>
            </a:r>
            <a:r>
              <a:rPr lang="en-US" altLang="zh-TW" sz="3600">
                <a:latin typeface="標楷體" pitchFamily="65" charset="-120"/>
                <a:ea typeface="標楷體" pitchFamily="65" charset="-120"/>
              </a:rPr>
              <a:t>(1/3)</a:t>
            </a:r>
            <a:endParaRPr lang="zh-TW" altLang="en-US" sz="36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" name="圓角矩形圖說文字 20"/>
          <p:cNvSpPr/>
          <p:nvPr/>
        </p:nvSpPr>
        <p:spPr>
          <a:xfrm>
            <a:off x="6278563" y="2924944"/>
            <a:ext cx="2765425" cy="865187"/>
          </a:xfrm>
          <a:prstGeom prst="wedgeRoundRectCallout">
            <a:avLst>
              <a:gd name="adj1" fmla="val -60389"/>
              <a:gd name="adj2" fmla="val -35792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先輸入使用者名稱及預設密碼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請洽主計處相關管理人員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登入系統。</a:t>
            </a:r>
            <a:endParaRPr lang="zh-TW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4021713" y="3871103"/>
            <a:ext cx="574675" cy="26511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463" name="文字方塊 30"/>
          <p:cNvSpPr txBox="1">
            <a:spLocks noChangeArrowheads="1"/>
          </p:cNvSpPr>
          <p:nvPr/>
        </p:nvSpPr>
        <p:spPr bwMode="auto">
          <a:xfrm>
            <a:off x="1386979" y="3717032"/>
            <a:ext cx="2320925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登入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8" name="AutoShape 598"/>
          <p:cNvSpPr>
            <a:spLocks noChangeArrowheads="1"/>
          </p:cNvSpPr>
          <p:nvPr/>
        </p:nvSpPr>
        <p:spPr bwMode="auto">
          <a:xfrm>
            <a:off x="5364163" y="1092200"/>
            <a:ext cx="3016250" cy="608013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密碼變更：</a:t>
            </a:r>
          </a:p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Step3.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DC4E2FA-4CFD-4013-A4AE-755A71F522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16832"/>
            <a:ext cx="9144000" cy="4860378"/>
          </a:xfrm>
          <a:prstGeom prst="rect">
            <a:avLst/>
          </a:prstGeom>
        </p:spPr>
      </p:pic>
      <p:sp>
        <p:nvSpPr>
          <p:cNvPr id="1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137C8AA7-166C-4D32-B8B6-01D19B3006A1}" type="slidenum">
              <a:rPr lang="zh-TW" altLang="en-US"/>
              <a:pPr>
                <a:defRPr/>
              </a:pPr>
              <a:t>14</a:t>
            </a:fld>
            <a:endParaRPr lang="en-US" altLang="zh-TW" dirty="0"/>
          </a:p>
        </p:txBody>
      </p:sp>
      <p:sp>
        <p:nvSpPr>
          <p:cNvPr id="20483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>
                <a:latin typeface="標楷體" pitchFamily="65" charset="-120"/>
                <a:ea typeface="標楷體" pitchFamily="65" charset="-120"/>
              </a:rPr>
              <a:t>二、密碼變更</a:t>
            </a:r>
            <a:r>
              <a:rPr lang="en-US" altLang="zh-TW" sz="3600">
                <a:latin typeface="標楷體" pitchFamily="65" charset="-120"/>
                <a:ea typeface="標楷體" pitchFamily="65" charset="-120"/>
              </a:rPr>
              <a:t>(2/3)</a:t>
            </a:r>
            <a:endParaRPr lang="zh-TW" altLang="en-US" sz="36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278019" y="1938412"/>
            <a:ext cx="204787" cy="19843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486" name="文字方塊 30"/>
          <p:cNvSpPr txBox="1">
            <a:spLocks noChangeArrowheads="1"/>
          </p:cNvSpPr>
          <p:nvPr/>
        </p:nvSpPr>
        <p:spPr bwMode="auto">
          <a:xfrm>
            <a:off x="6715125" y="2254250"/>
            <a:ext cx="2320925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登入後，點選此處進行密碼變更。</a:t>
            </a:r>
          </a:p>
        </p:txBody>
      </p:sp>
      <p:sp>
        <p:nvSpPr>
          <p:cNvPr id="21" name="圓角矩形圖說文字 20"/>
          <p:cNvSpPr/>
          <p:nvPr/>
        </p:nvSpPr>
        <p:spPr>
          <a:xfrm>
            <a:off x="5580112" y="3650389"/>
            <a:ext cx="3097213" cy="948507"/>
          </a:xfrm>
          <a:prstGeom prst="wedgeRoundRectCallout">
            <a:avLst>
              <a:gd name="adj1" fmla="val -60389"/>
              <a:gd name="adj2" fmla="val -35792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0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先輸入舊密碼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次使用即預設密碼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，再輸入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次新密碼進行變更。</a:t>
            </a:r>
            <a:endParaRPr lang="zh-TW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3851920" y="4071671"/>
            <a:ext cx="654050" cy="20955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490" name="文字方塊 30"/>
          <p:cNvSpPr txBox="1">
            <a:spLocks noChangeArrowheads="1"/>
          </p:cNvSpPr>
          <p:nvPr/>
        </p:nvSpPr>
        <p:spPr bwMode="auto">
          <a:xfrm>
            <a:off x="1261658" y="3891558"/>
            <a:ext cx="2320925" cy="6461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Step3.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，即變更密碼完成。</a:t>
            </a:r>
          </a:p>
        </p:txBody>
      </p:sp>
      <p:sp>
        <p:nvSpPr>
          <p:cNvPr id="10" name="AutoShape 598"/>
          <p:cNvSpPr>
            <a:spLocks noChangeArrowheads="1"/>
          </p:cNvSpPr>
          <p:nvPr/>
        </p:nvSpPr>
        <p:spPr bwMode="auto">
          <a:xfrm>
            <a:off x="5364163" y="1092200"/>
            <a:ext cx="3016250" cy="608013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密碼變更：</a:t>
            </a:r>
          </a:p>
          <a:p>
            <a:pPr algn="just">
              <a:lnSpc>
                <a:spcPct val="96000"/>
              </a:lnSpc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Step3.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43088A16-CEAA-4351-B635-0E8E2930F486}" type="slidenum">
              <a:rPr lang="zh-TW" altLang="en-US"/>
              <a:pPr>
                <a:defRPr/>
              </a:pPr>
              <a:t>15</a:t>
            </a:fld>
            <a:endParaRPr lang="en-US" altLang="zh-TW" dirty="0"/>
          </a:p>
        </p:txBody>
      </p:sp>
      <p:sp>
        <p:nvSpPr>
          <p:cNvPr id="21507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>
                <a:latin typeface="標楷體" pitchFamily="65" charset="-120"/>
                <a:ea typeface="標楷體" pitchFamily="65" charset="-120"/>
              </a:rPr>
              <a:t>二、密碼變更</a:t>
            </a:r>
            <a:r>
              <a:rPr lang="en-US" altLang="zh-TW" sz="3600">
                <a:latin typeface="標楷體" pitchFamily="65" charset="-120"/>
                <a:ea typeface="標楷體" pitchFamily="65" charset="-120"/>
              </a:rPr>
              <a:t>(3/3)</a:t>
            </a:r>
            <a:endParaRPr lang="zh-TW" altLang="en-US" sz="36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文字版面配置區 6"/>
          <p:cNvSpPr txBox="1">
            <a:spLocks/>
          </p:cNvSpPr>
          <p:nvPr/>
        </p:nvSpPr>
        <p:spPr bwMode="auto">
          <a:xfrm>
            <a:off x="722312" y="1700213"/>
            <a:ext cx="8170167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A5AB81"/>
              </a:buClr>
              <a:buSzPct val="75000"/>
              <a:buFont typeface="Wingdings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kumimoji="0" lang="zh-TW" altLang="en-US" sz="3200" b="1" dirty="0">
                <a:latin typeface="標楷體" pitchFamily="65" charset="-120"/>
                <a:ea typeface="標楷體" pitchFamily="65" charset="-120"/>
              </a:rPr>
              <a:t>注意事項：</a:t>
            </a:r>
            <a:endParaRPr kumimoji="0" lang="en-US" altLang="zh-TW" sz="3200" b="1" dirty="0">
              <a:latin typeface="標楷體" pitchFamily="65" charset="-120"/>
              <a:ea typeface="標楷體" pitchFamily="65" charset="-120"/>
            </a:endParaRPr>
          </a:p>
          <a:p>
            <a:pPr algn="just" eaLnBrk="1" hangingPunct="1">
              <a:buFont typeface="Wingdings" pitchFamily="2" charset="2"/>
              <a:buChar char="Ø"/>
              <a:defRPr/>
            </a:pPr>
            <a:r>
              <a:rPr kumimoji="0"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密碼設定原則</a:t>
            </a:r>
            <a:endParaRPr kumimoji="0" lang="en-US" altLang="zh-TW" sz="28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1109662" lvl="2" indent="-514350" algn="just" eaLnBrk="1" hangingPunct="1">
              <a:buFont typeface="+mj-lt"/>
              <a:buAutoNum type="arabicParenR"/>
              <a:defRPr/>
            </a:pPr>
            <a:r>
              <a:rPr kumimoji="0" lang="zh-TW" altLang="en-US" sz="2600" b="1" dirty="0">
                <a:latin typeface="標楷體" pitchFamily="65" charset="-120"/>
                <a:ea typeface="標楷體" pitchFamily="65" charset="-120"/>
              </a:rPr>
              <a:t>密碼長度至少</a:t>
            </a:r>
            <a:r>
              <a:rPr kumimoji="0" lang="zh-TW" altLang="en-US" sz="2600" b="1" u="sng" dirty="0">
                <a:latin typeface="標楷體" pitchFamily="65" charset="-120"/>
                <a:ea typeface="標楷體" pitchFamily="65" charset="-120"/>
              </a:rPr>
              <a:t>須</a:t>
            </a:r>
            <a:r>
              <a:rPr kumimoji="0" lang="en-US" altLang="zh-TW" sz="2600" b="1" u="sng" dirty="0">
                <a:latin typeface="標楷體" pitchFamily="65" charset="-120"/>
                <a:ea typeface="標楷體" pitchFamily="65" charset="-120"/>
              </a:rPr>
              <a:t>12</a:t>
            </a:r>
            <a:r>
              <a:rPr kumimoji="0" lang="zh-TW" altLang="en-US" sz="2600" b="1" u="sng" dirty="0">
                <a:latin typeface="標楷體" pitchFamily="65" charset="-120"/>
                <a:ea typeface="標楷體" pitchFamily="65" charset="-120"/>
              </a:rPr>
              <a:t>碼</a:t>
            </a:r>
            <a:endParaRPr kumimoji="0" lang="en-US" altLang="zh-TW" sz="2600" b="1" u="sng" dirty="0">
              <a:latin typeface="標楷體" pitchFamily="65" charset="-120"/>
              <a:ea typeface="標楷體" pitchFamily="65" charset="-120"/>
            </a:endParaRPr>
          </a:p>
          <a:p>
            <a:pPr marL="1109662" lvl="2" indent="-514350" algn="just" eaLnBrk="1" hangingPunct="1">
              <a:buFont typeface="+mj-lt"/>
              <a:buAutoNum type="arabicParenR"/>
              <a:defRPr/>
            </a:pPr>
            <a:r>
              <a:rPr kumimoji="0" lang="zh-TW" altLang="en-US" sz="2600" b="1" dirty="0">
                <a:latin typeface="標楷體" pitchFamily="65" charset="-120"/>
                <a:ea typeface="標楷體" pitchFamily="65" charset="-120"/>
              </a:rPr>
              <a:t>大寫、小寫英文、數字及特殊符號，</a:t>
            </a:r>
            <a:r>
              <a:rPr kumimoji="0" lang="zh-TW" altLang="en-US" sz="2600" b="1" u="sng" dirty="0">
                <a:latin typeface="標楷體" pitchFamily="65" charset="-120"/>
                <a:ea typeface="標楷體" pitchFamily="65" charset="-120"/>
              </a:rPr>
              <a:t>任選</a:t>
            </a:r>
            <a:r>
              <a:rPr kumimoji="0" lang="en-US" altLang="zh-TW" sz="2600" b="1" u="sng" dirty="0">
                <a:latin typeface="標楷體" pitchFamily="65" charset="-120"/>
                <a:ea typeface="標楷體" pitchFamily="65" charset="-120"/>
              </a:rPr>
              <a:t>3</a:t>
            </a:r>
            <a:r>
              <a:rPr kumimoji="0" lang="zh-TW" altLang="en-US" sz="2600" b="1" u="sng" dirty="0">
                <a:latin typeface="標楷體" pitchFamily="65" charset="-120"/>
                <a:ea typeface="標楷體" pitchFamily="65" charset="-120"/>
              </a:rPr>
              <a:t>種  </a:t>
            </a:r>
            <a:r>
              <a:rPr kumimoji="0" lang="zh-TW" altLang="en-US" sz="2600" b="1" dirty="0">
                <a:latin typeface="標楷體" pitchFamily="65" charset="-120"/>
                <a:ea typeface="標楷體" pitchFamily="65" charset="-120"/>
              </a:rPr>
              <a:t>設定</a:t>
            </a:r>
            <a:endParaRPr kumimoji="0" lang="en-US" altLang="zh-TW" sz="2600" b="1" dirty="0">
              <a:latin typeface="標楷體" pitchFamily="65" charset="-120"/>
              <a:ea typeface="標楷體" pitchFamily="65" charset="-120"/>
            </a:endParaRPr>
          </a:p>
          <a:p>
            <a:pPr marL="1109662" lvl="2" indent="-514350" algn="just" eaLnBrk="1" hangingPunct="1">
              <a:buFont typeface="+mj-lt"/>
              <a:buAutoNum type="arabicParenR"/>
              <a:defRPr/>
            </a:pPr>
            <a:r>
              <a:rPr kumimoji="0" lang="zh-TW" altLang="en-US" sz="2600" b="1" dirty="0">
                <a:latin typeface="標楷體" pitchFamily="65" charset="-120"/>
                <a:ea typeface="標楷體" pitchFamily="65" charset="-120"/>
              </a:rPr>
              <a:t>依主計處系統管理者設定之天數進行密碼變更</a:t>
            </a:r>
            <a:endParaRPr kumimoji="0" lang="en-US" altLang="zh-TW" sz="2600" b="1" dirty="0">
              <a:latin typeface="標楷體" pitchFamily="65" charset="-120"/>
              <a:ea typeface="標楷體" pitchFamily="65" charset="-120"/>
            </a:endParaRPr>
          </a:p>
          <a:p>
            <a:pPr marL="1109662" lvl="2" indent="-514350" algn="just" eaLnBrk="1" hangingPunct="1">
              <a:buFont typeface="+mj-lt"/>
              <a:buAutoNum type="arabicParenR"/>
              <a:defRPr/>
            </a:pPr>
            <a:r>
              <a:rPr kumimoji="0" lang="zh-TW" altLang="en-US" sz="2600" b="1" dirty="0">
                <a:latin typeface="標楷體" pitchFamily="65" charset="-120"/>
                <a:ea typeface="標楷體" pitchFamily="65" charset="-120"/>
              </a:rPr>
              <a:t>若忘記密碼，請點選登入畫面之「忘記密碼」，系統將寄一封重設密碼之通知信至你的信箱</a:t>
            </a:r>
            <a:endParaRPr kumimoji="0" lang="en-US" altLang="zh-TW" sz="2600" b="1" dirty="0">
              <a:latin typeface="標楷體" pitchFamily="65" charset="-120"/>
              <a:ea typeface="標楷體" pitchFamily="65" charset="-120"/>
            </a:endParaRPr>
          </a:p>
          <a:p>
            <a:pPr marL="1109662" lvl="2" indent="-514350" algn="just" eaLnBrk="1" hangingPunct="1">
              <a:buFont typeface="+mj-lt"/>
              <a:buAutoNum type="arabicParenR"/>
              <a:defRPr/>
            </a:pPr>
            <a:r>
              <a:rPr kumimoji="0" lang="zh-TW" altLang="en-US" sz="2600" b="1" dirty="0">
                <a:latin typeface="標楷體" pitchFamily="65" charset="-120"/>
                <a:ea typeface="標楷體" pitchFamily="65" charset="-120"/>
              </a:rPr>
              <a:t>若輸入次數過多遭鎖定，請洽主計處系統管理者重設密碼</a:t>
            </a:r>
            <a:endParaRPr kumimoji="0" lang="en-US" altLang="zh-TW" sz="2600" b="1" dirty="0">
              <a:latin typeface="標楷體" pitchFamily="65" charset="-120"/>
              <a:ea typeface="標楷體" pitchFamily="65" charset="-120"/>
            </a:endParaRPr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kumimoji="0" lang="en-US" altLang="zh-TW" sz="3200" b="1" dirty="0">
              <a:latin typeface="標楷體" pitchFamily="65" charset="-120"/>
              <a:ea typeface="標楷體" pitchFamily="65" charset="-120"/>
            </a:endParaRPr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kumimoji="0" lang="zh-TW" altLang="zh-TW" sz="32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5CB204-DCB3-422E-AE74-781ABD7B47FD}" type="slidenum">
              <a:rPr lang="zh-TW" altLang="en-US"/>
              <a:pPr>
                <a:defRPr/>
              </a:pPr>
              <a:t>16</a:t>
            </a:fld>
            <a:endParaRPr lang="en-US" altLang="zh-TW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692400"/>
            <a:ext cx="7772400" cy="390525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公務統計方案增刪修訂作業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*</a:t>
            </a:r>
          </a:p>
          <a:p>
            <a:pPr marL="834390" lvl="1" indent="-285750" eaLnBrk="1" fontAlgn="auto" hangingPunct="1">
              <a:spcAft>
                <a:spcPts val="0"/>
              </a:spcAft>
              <a:buFont typeface="Wingdings" panose="05000000000000000000" pitchFamily="2" charset="2"/>
              <a:buChar char="p"/>
              <a:defRPr/>
            </a:pPr>
            <a:r>
              <a:rPr lang="zh-TW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初審作業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二、預告統計資料發布</a:t>
            </a:r>
            <a:endParaRPr lang="en-US" altLang="zh-TW" b="1" dirty="0">
              <a:solidFill>
                <a:schemeClr val="accent1"/>
              </a:solidFill>
              <a:latin typeface="標楷體" pitchFamily="65" charset="-120"/>
              <a:ea typeface="標楷體" pitchFamily="65" charset="-120"/>
            </a:endParaRPr>
          </a:p>
          <a:p>
            <a:pPr marL="834390" lvl="1" indent="-285750" eaLnBrk="1" fontAlgn="auto" hangingPunct="1">
              <a:spcAft>
                <a:spcPts val="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應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收資料維護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同步預告發布資料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834390" lvl="1" indent="-285750" eaLnBrk="1" fontAlgn="auto" hangingPunct="1">
              <a:spcAft>
                <a:spcPts val="0"/>
              </a:spcAft>
              <a:buFont typeface="Wingdings" panose="05000000000000000000" pitchFamily="2" charset="2"/>
              <a:buChar char="p"/>
              <a:defRPr/>
            </a:pPr>
            <a:r>
              <a:rPr lang="zh-TW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發布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機關</a:t>
            </a:r>
            <a:r>
              <a:rPr lang="zh-TW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維護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834390" lvl="1" indent="-285750" eaLnBrk="1" fontAlgn="auto" hangingPunct="1">
              <a:spcAft>
                <a:spcPts val="0"/>
              </a:spcAft>
              <a:buFont typeface="Wingdings" panose="05000000000000000000" pitchFamily="2" charset="2"/>
              <a:buChar char="p"/>
              <a:defRPr/>
            </a:pPr>
            <a:r>
              <a:rPr lang="zh-TW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發布項目維護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lvl="1" indent="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三、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報表編報</a:t>
            </a:r>
            <a:r>
              <a:rPr lang="zh-TW" altLang="en-US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及</a:t>
            </a:r>
            <a:r>
              <a:rPr lang="zh-TW" altLang="zh-TW" sz="2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報表審核</a:t>
            </a:r>
            <a:endParaRPr lang="en-US" altLang="zh-TW" sz="28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834390" lvl="1" indent="-285750" eaLnBrk="1" fontAlgn="auto" hangingPunct="1">
              <a:spcAft>
                <a:spcPts val="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報表編報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834390" lvl="1" indent="-285750" eaLnBrk="1" fontAlgn="auto" hangingPunct="1">
              <a:spcAft>
                <a:spcPts val="0"/>
              </a:spcAft>
              <a:buFont typeface="Wingdings" panose="05000000000000000000" pitchFamily="2" charset="2"/>
              <a:buChar char="p"/>
              <a:defRPr/>
            </a:pPr>
            <a:r>
              <a:rPr lang="zh-TW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審核作業</a:t>
            </a:r>
            <a:endParaRPr lang="en-US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891540" lvl="1" indent="-34290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zh-TW" altLang="zh-TW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867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200" b="1" dirty="0">
                <a:latin typeface="標楷體" pitchFamily="65" charset="-120"/>
                <a:ea typeface="標楷體" pitchFamily="65" charset="-120"/>
              </a:rPr>
              <a:t>肆</a:t>
            </a:r>
            <a:r>
              <a:rPr lang="zh-TW" altLang="zh-TW" sz="3200" b="1" dirty="0">
                <a:latin typeface="標楷體" pitchFamily="65" charset="-120"/>
                <a:ea typeface="標楷體" pitchFamily="65" charset="-120"/>
              </a:rPr>
              <a:t>、公務統計方案及報表編報管理作業</a:t>
            </a:r>
            <a:endParaRPr lang="zh-TW" altLang="en-US" sz="32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CABF22E3-0893-41ED-86F2-3F12B833C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4994"/>
          <a:stretch/>
        </p:blipFill>
        <p:spPr>
          <a:xfrm>
            <a:off x="-1" y="2836554"/>
            <a:ext cx="9144001" cy="2351396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84F60753-E6EF-48CA-BCCA-14B4ACE3AAE0}" type="slidenum">
              <a:rPr lang="zh-TW" altLang="en-US"/>
              <a:pPr>
                <a:defRPr/>
              </a:pPr>
              <a:t>17</a:t>
            </a:fld>
            <a:endParaRPr lang="en-US" altLang="zh-TW" dirty="0"/>
          </a:p>
        </p:txBody>
      </p:sp>
      <p:sp>
        <p:nvSpPr>
          <p:cNvPr id="31748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zh-TW" sz="3600" dirty="0">
                <a:latin typeface="標楷體" pitchFamily="65" charset="-120"/>
                <a:ea typeface="標楷體" pitchFamily="65" charset="-120"/>
              </a:rPr>
              <a:t>公務統計方案增刪修訂作業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(1/9)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1188" y="167005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zh-TW" sz="2900" dirty="0">
                <a:latin typeface="標楷體" pitchFamily="65" charset="-120"/>
                <a:ea typeface="標楷體" pitchFamily="65" charset="-120"/>
              </a:rPr>
              <a:t>初審作業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640080" lvl="1" indent="-27432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2.1.1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初審作業</a:t>
            </a:r>
            <a:endParaRPr lang="en-US" altLang="zh-TW" sz="2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03848" y="3573016"/>
            <a:ext cx="864096" cy="21602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89" y="2204864"/>
            <a:ext cx="8066667" cy="4285715"/>
          </a:xfrm>
          <a:prstGeom prst="rect">
            <a:avLst/>
          </a:prstGeom>
        </p:spPr>
      </p:pic>
      <p:sp>
        <p:nvSpPr>
          <p:cNvPr id="1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8BFD2F9A-4E80-4764-A331-BBE2061C818F}" type="slidenum">
              <a:rPr lang="zh-TW" altLang="en-US"/>
              <a:pPr>
                <a:defRPr/>
              </a:pPr>
              <a:t>18</a:t>
            </a:fld>
            <a:endParaRPr lang="en-US" altLang="zh-TW" dirty="0"/>
          </a:p>
        </p:txBody>
      </p:sp>
      <p:sp>
        <p:nvSpPr>
          <p:cNvPr id="32772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zh-TW" sz="3600" dirty="0">
                <a:latin typeface="標楷體" pitchFamily="65" charset="-120"/>
                <a:ea typeface="標楷體" pitchFamily="65" charset="-120"/>
              </a:rPr>
              <a:t>公務統計方案增刪修訂作業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(2/9)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zh-TW" sz="2900" dirty="0">
                <a:latin typeface="標楷體" pitchFamily="65" charset="-120"/>
                <a:ea typeface="標楷體" pitchFamily="65" charset="-120"/>
              </a:rPr>
              <a:t>初審作業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76438" y="3109913"/>
            <a:ext cx="649287" cy="17303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2776" name="文字方塊 30"/>
          <p:cNvSpPr txBox="1">
            <a:spLocks noChangeArrowheads="1"/>
          </p:cNvSpPr>
          <p:nvPr/>
        </p:nvSpPr>
        <p:spPr bwMode="auto">
          <a:xfrm>
            <a:off x="2662238" y="2987675"/>
            <a:ext cx="3205162" cy="369888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整批上傳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8859" y="3624150"/>
            <a:ext cx="4090054" cy="1733042"/>
          </a:xfrm>
          <a:prstGeom prst="rect">
            <a:avLst/>
          </a:prstGeom>
        </p:spPr>
      </p:pic>
      <p:sp>
        <p:nvSpPr>
          <p:cNvPr id="21" name="AutoShape 598"/>
          <p:cNvSpPr>
            <a:spLocks noChangeArrowheads="1"/>
          </p:cNvSpPr>
          <p:nvPr/>
        </p:nvSpPr>
        <p:spPr bwMode="auto">
          <a:xfrm>
            <a:off x="2924175" y="1484313"/>
            <a:ext cx="3016250" cy="7207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2.1.1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初審作業：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整批上傳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Step6.)</a:t>
            </a:r>
          </a:p>
        </p:txBody>
      </p:sp>
      <p:sp>
        <p:nvSpPr>
          <p:cNvPr id="17" name="矩形 16"/>
          <p:cNvSpPr/>
          <p:nvPr/>
        </p:nvSpPr>
        <p:spPr>
          <a:xfrm>
            <a:off x="4795019" y="4492797"/>
            <a:ext cx="263525" cy="16668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2777" name="文字方塊 30"/>
          <p:cNvSpPr txBox="1">
            <a:spLocks noChangeArrowheads="1"/>
          </p:cNvSpPr>
          <p:nvPr/>
        </p:nvSpPr>
        <p:spPr bwMode="auto">
          <a:xfrm>
            <a:off x="5148263" y="4435475"/>
            <a:ext cx="3422650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迴紋針圖示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，瀏覽夾帶全部要上傳的檔案。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51" y="2118810"/>
            <a:ext cx="8361905" cy="4466667"/>
          </a:xfrm>
          <a:prstGeom prst="rect">
            <a:avLst/>
          </a:prstGeom>
        </p:spPr>
      </p:pic>
      <p:sp>
        <p:nvSpPr>
          <p:cNvPr id="1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BFB6377A-49D3-44D7-A5D3-376C60A11868}" type="slidenum">
              <a:rPr lang="zh-TW" altLang="en-US"/>
              <a:pPr>
                <a:defRPr/>
              </a:pPr>
              <a:t>19</a:t>
            </a:fld>
            <a:endParaRPr lang="en-US" altLang="zh-TW" dirty="0"/>
          </a:p>
        </p:txBody>
      </p:sp>
      <p:sp>
        <p:nvSpPr>
          <p:cNvPr id="3379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zh-TW" sz="3600" dirty="0">
                <a:latin typeface="標楷體" pitchFamily="65" charset="-120"/>
                <a:ea typeface="標楷體" pitchFamily="65" charset="-120"/>
              </a:rPr>
              <a:t>公務統計方案增刪修訂作業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(3/9)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zh-TW" sz="2900" dirty="0">
                <a:latin typeface="標楷體" pitchFamily="65" charset="-120"/>
                <a:ea typeface="標楷體" pitchFamily="65" charset="-120"/>
              </a:rPr>
              <a:t>初審作業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210300" y="5081588"/>
            <a:ext cx="738188" cy="17303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71925" y="6267450"/>
            <a:ext cx="719138" cy="15557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3800" name="文字方塊 30"/>
          <p:cNvSpPr txBox="1">
            <a:spLocks noChangeArrowheads="1"/>
          </p:cNvSpPr>
          <p:nvPr/>
        </p:nvSpPr>
        <p:spPr bwMode="auto">
          <a:xfrm>
            <a:off x="6424613" y="5297488"/>
            <a:ext cx="2605087" cy="6461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Step3.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瀏覽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，選取存放檔案的資料夾。</a:t>
            </a:r>
          </a:p>
        </p:txBody>
      </p:sp>
      <p:sp>
        <p:nvSpPr>
          <p:cNvPr id="33801" name="文字方塊 30"/>
          <p:cNvSpPr txBox="1">
            <a:spLocks noChangeArrowheads="1"/>
          </p:cNvSpPr>
          <p:nvPr/>
        </p:nvSpPr>
        <p:spPr bwMode="auto">
          <a:xfrm>
            <a:off x="4745038" y="6165850"/>
            <a:ext cx="2786062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Step4.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選取全部要上傳的檔案後，點選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開啟舊檔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2" name="圓角矩形圖說文字 1"/>
          <p:cNvSpPr/>
          <p:nvPr/>
        </p:nvSpPr>
        <p:spPr>
          <a:xfrm>
            <a:off x="4176713" y="2924175"/>
            <a:ext cx="4498975" cy="1657350"/>
          </a:xfrm>
          <a:prstGeom prst="wedgeRoundRectCallout">
            <a:avLst>
              <a:gd name="adj1" fmla="val -56548"/>
              <a:gd name="adj2" fmla="val 46047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just"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檔名命名規則：</a:t>
            </a:r>
            <a:endParaRPr kumimoji="0" lang="en-US" altLang="zh-TW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algn="just">
              <a:defRPr/>
            </a:pP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「報表程式」及「編製說明」：</a:t>
            </a:r>
            <a:r>
              <a:rPr kumimoji="0" lang="zh-TW" altLang="en-US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表號</a:t>
            </a:r>
            <a:r>
              <a:rPr kumimoji="0" lang="en-US" altLang="zh-TW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(P)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及</a:t>
            </a:r>
            <a:r>
              <a:rPr kumimoji="0" lang="zh-TW" altLang="en-US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表號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(E)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，須一起上傳，不可單一上傳。</a:t>
            </a:r>
            <a:endParaRPr kumimoji="0" lang="en-US" altLang="zh-TW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algn="just">
              <a:defRPr/>
            </a:pP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細部權責區分表：檔名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(R)</a:t>
            </a:r>
          </a:p>
          <a:p>
            <a:pPr algn="just">
              <a:defRPr/>
            </a:pP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增刪修訂明細表：檔名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(C)</a:t>
            </a:r>
            <a:endParaRPr lang="zh-TW" altLang="en-US" dirty="0"/>
          </a:p>
        </p:txBody>
      </p:sp>
      <p:sp>
        <p:nvSpPr>
          <p:cNvPr id="12" name="AutoShape 598"/>
          <p:cNvSpPr>
            <a:spLocks noChangeArrowheads="1"/>
          </p:cNvSpPr>
          <p:nvPr/>
        </p:nvSpPr>
        <p:spPr bwMode="auto">
          <a:xfrm>
            <a:off x="2924175" y="1484313"/>
            <a:ext cx="3016250" cy="7207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2.1.1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初審作業：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整批上傳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Step6.)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000" y="2133600"/>
            <a:ext cx="8128000" cy="444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614E12BE-A1CE-4D33-8E19-D2D816816F49}" type="slidenum">
              <a:rPr lang="zh-TW" altLang="en-US"/>
              <a:pPr>
                <a:defRPr/>
              </a:pPr>
              <a:t>20</a:t>
            </a:fld>
            <a:endParaRPr lang="en-US" altLang="zh-TW" dirty="0"/>
          </a:p>
        </p:txBody>
      </p:sp>
      <p:sp>
        <p:nvSpPr>
          <p:cNvPr id="34820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zh-TW" sz="3600" dirty="0">
                <a:latin typeface="標楷體" pitchFamily="65" charset="-120"/>
                <a:ea typeface="標楷體" pitchFamily="65" charset="-120"/>
              </a:rPr>
              <a:t>公務統計方案增刪修訂作業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(4/9)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zh-TW" sz="2900" dirty="0">
                <a:latin typeface="標楷體" pitchFamily="65" charset="-120"/>
                <a:ea typeface="標楷體" pitchFamily="65" charset="-120"/>
              </a:rPr>
              <a:t>初審作業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4822" name="文字方塊 30"/>
          <p:cNvSpPr txBox="1">
            <a:spLocks noChangeArrowheads="1"/>
          </p:cNvSpPr>
          <p:nvPr/>
        </p:nvSpPr>
        <p:spPr bwMode="auto">
          <a:xfrm>
            <a:off x="5335588" y="5268913"/>
            <a:ext cx="2549525" cy="3683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Step5.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上傳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7" name="矩形 16"/>
          <p:cNvSpPr/>
          <p:nvPr/>
        </p:nvSpPr>
        <p:spPr>
          <a:xfrm>
            <a:off x="5364163" y="5083175"/>
            <a:ext cx="792162" cy="18573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AutoShape 598"/>
          <p:cNvSpPr>
            <a:spLocks noChangeArrowheads="1"/>
          </p:cNvSpPr>
          <p:nvPr/>
        </p:nvSpPr>
        <p:spPr bwMode="auto">
          <a:xfrm>
            <a:off x="2924175" y="1484313"/>
            <a:ext cx="3016250" cy="7207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2.1.1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初審作業：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整批上傳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Step6.)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33" y="2130685"/>
            <a:ext cx="8133334" cy="4466667"/>
          </a:xfrm>
          <a:prstGeom prst="rect">
            <a:avLst/>
          </a:prstGeom>
        </p:spPr>
      </p:pic>
      <p:sp>
        <p:nvSpPr>
          <p:cNvPr id="1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FAA91390-5A6C-42E6-80E4-14F87A21A08C}" type="slidenum">
              <a:rPr lang="zh-TW" altLang="en-US"/>
              <a:pPr>
                <a:defRPr/>
              </a:pPr>
              <a:t>21</a:t>
            </a:fld>
            <a:endParaRPr lang="en-US" altLang="zh-TW" dirty="0"/>
          </a:p>
        </p:txBody>
      </p:sp>
      <p:sp>
        <p:nvSpPr>
          <p:cNvPr id="35844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zh-TW" sz="3600" dirty="0">
                <a:latin typeface="標楷體" pitchFamily="65" charset="-120"/>
                <a:ea typeface="標楷體" pitchFamily="65" charset="-120"/>
              </a:rPr>
              <a:t>公務統計方案增刪修訂作業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(5/9)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zh-TW" sz="2900" dirty="0">
                <a:latin typeface="標楷體" pitchFamily="65" charset="-120"/>
                <a:ea typeface="標楷體" pitchFamily="65" charset="-120"/>
              </a:rPr>
              <a:t>初審作業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圓角矩形圖說文字 8"/>
          <p:cNvSpPr/>
          <p:nvPr/>
        </p:nvSpPr>
        <p:spPr>
          <a:xfrm>
            <a:off x="7019925" y="2349500"/>
            <a:ext cx="1800225" cy="1223963"/>
          </a:xfrm>
          <a:prstGeom prst="wedgeRoundRectCallout">
            <a:avLst>
              <a:gd name="adj1" fmla="val -56582"/>
              <a:gd name="adj2" fmla="val 34988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0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同表號之報表程式及編製說明上傳後，會自動合併為一筆。</a:t>
            </a:r>
          </a:p>
          <a:p>
            <a:pPr algn="ctr">
              <a:defRPr/>
            </a:pPr>
            <a:endParaRPr lang="zh-TW" altLang="en-US" dirty="0"/>
          </a:p>
        </p:txBody>
      </p:sp>
      <p:sp>
        <p:nvSpPr>
          <p:cNvPr id="10" name="AutoShape 598"/>
          <p:cNvSpPr>
            <a:spLocks noChangeArrowheads="1"/>
          </p:cNvSpPr>
          <p:nvPr/>
        </p:nvSpPr>
        <p:spPr bwMode="auto">
          <a:xfrm>
            <a:off x="2924175" y="1484313"/>
            <a:ext cx="3016250" cy="7207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2.1.1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初審作業：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整批上傳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Step6.)</a:t>
            </a: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142" y="3625814"/>
            <a:ext cx="4149136" cy="1791012"/>
          </a:xfrm>
          <a:prstGeom prst="rect">
            <a:avLst/>
          </a:prstGeom>
        </p:spPr>
      </p:pic>
      <p:sp>
        <p:nvSpPr>
          <p:cNvPr id="35847" name="文字方塊 30"/>
          <p:cNvSpPr txBox="1">
            <a:spLocks noChangeArrowheads="1"/>
          </p:cNvSpPr>
          <p:nvPr/>
        </p:nvSpPr>
        <p:spPr bwMode="auto">
          <a:xfrm>
            <a:off x="3779838" y="5367338"/>
            <a:ext cx="2305050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Step6.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7" name="矩形 16"/>
          <p:cNvSpPr/>
          <p:nvPr/>
        </p:nvSpPr>
        <p:spPr>
          <a:xfrm>
            <a:off x="3725863" y="5201687"/>
            <a:ext cx="431800" cy="18573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44" y="2134868"/>
            <a:ext cx="8247620" cy="4390476"/>
          </a:xfrm>
          <a:prstGeom prst="rect">
            <a:avLst/>
          </a:prstGeom>
        </p:spPr>
      </p:pic>
      <p:sp>
        <p:nvSpPr>
          <p:cNvPr id="1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02A246A8-1CCE-4861-B737-F0B8035C854C}" type="slidenum">
              <a:rPr lang="zh-TW" altLang="en-US"/>
              <a:pPr>
                <a:defRPr/>
              </a:pPr>
              <a:t>22</a:t>
            </a:fld>
            <a:endParaRPr lang="en-US" altLang="zh-TW" dirty="0"/>
          </a:p>
        </p:txBody>
      </p:sp>
      <p:sp>
        <p:nvSpPr>
          <p:cNvPr id="36868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zh-TW" sz="3600" dirty="0">
                <a:latin typeface="標楷體" pitchFamily="65" charset="-120"/>
                <a:ea typeface="標楷體" pitchFamily="65" charset="-120"/>
              </a:rPr>
              <a:t>公務統計方案增刪修訂作業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(6/9)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zh-TW" sz="2900" dirty="0">
                <a:latin typeface="標楷體" pitchFamily="65" charset="-120"/>
                <a:ea typeface="標楷體" pitchFamily="65" charset="-120"/>
              </a:rPr>
              <a:t>初審作業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565400" y="3043238"/>
            <a:ext cx="1069975" cy="17938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6871" name="文字方塊 30"/>
          <p:cNvSpPr txBox="1">
            <a:spLocks noChangeArrowheads="1"/>
          </p:cNvSpPr>
          <p:nvPr/>
        </p:nvSpPr>
        <p:spPr bwMode="auto">
          <a:xfrm>
            <a:off x="3681413" y="2947988"/>
            <a:ext cx="3986212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整批檔案上傳修正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功能。</a:t>
            </a:r>
          </a:p>
        </p:txBody>
      </p:sp>
      <p:sp>
        <p:nvSpPr>
          <p:cNvPr id="10" name="AutoShape 598"/>
          <p:cNvSpPr>
            <a:spLocks noChangeArrowheads="1"/>
          </p:cNvSpPr>
          <p:nvPr/>
        </p:nvSpPr>
        <p:spPr bwMode="auto">
          <a:xfrm>
            <a:off x="2924175" y="1484313"/>
            <a:ext cx="3016250" cy="7207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2.1.1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初審作業：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整批檔案上傳修正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Step6.)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4175" y="3888638"/>
            <a:ext cx="4240113" cy="1759681"/>
          </a:xfrm>
          <a:prstGeom prst="rect">
            <a:avLst/>
          </a:prstGeom>
        </p:spPr>
      </p:pic>
      <p:sp>
        <p:nvSpPr>
          <p:cNvPr id="13" name="圓角矩形圖說文字 12"/>
          <p:cNvSpPr/>
          <p:nvPr/>
        </p:nvSpPr>
        <p:spPr>
          <a:xfrm>
            <a:off x="107950" y="4054475"/>
            <a:ext cx="3240088" cy="1606550"/>
          </a:xfrm>
          <a:prstGeom prst="wedgeRoundRectCallout">
            <a:avLst>
              <a:gd name="adj1" fmla="val -1310"/>
              <a:gd name="adj2" fmla="val -69155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08000" rIns="36000" bIns="36000" anchor="ctr"/>
          <a:lstStyle/>
          <a:p>
            <a:pPr algn="just"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整批檔案上傳修正功能為同一批之第二次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含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以後之整批上傳作業，初審狀態為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未處理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或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退回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時，供再次修正已上傳之檔案內容用。</a:t>
            </a:r>
          </a:p>
          <a:p>
            <a:pPr algn="ctr">
              <a:defRPr/>
            </a:pPr>
            <a:endParaRPr lang="zh-TW" altLang="en-US" dirty="0"/>
          </a:p>
        </p:txBody>
      </p:sp>
      <p:sp>
        <p:nvSpPr>
          <p:cNvPr id="36874" name="文字方塊 30"/>
          <p:cNvSpPr txBox="1">
            <a:spLocks noChangeArrowheads="1"/>
          </p:cNvSpPr>
          <p:nvPr/>
        </p:nvSpPr>
        <p:spPr bwMode="auto">
          <a:xfrm>
            <a:off x="5470525" y="4591050"/>
            <a:ext cx="3278188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點選迴紋針圖示，瀏覽夾帶要重新上傳的檔案。</a:t>
            </a:r>
          </a:p>
        </p:txBody>
      </p:sp>
      <p:sp>
        <p:nvSpPr>
          <p:cNvPr id="11" name="矩形 10"/>
          <p:cNvSpPr/>
          <p:nvPr/>
        </p:nvSpPr>
        <p:spPr>
          <a:xfrm>
            <a:off x="5208587" y="4780510"/>
            <a:ext cx="261938" cy="1651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46" y="2131844"/>
            <a:ext cx="8123810" cy="4609524"/>
          </a:xfrm>
          <a:prstGeom prst="rect">
            <a:avLst/>
          </a:prstGeom>
        </p:spPr>
      </p:pic>
      <p:sp>
        <p:nvSpPr>
          <p:cNvPr id="1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A939ED02-D3EA-4726-98E2-650A706F5E3F}" type="slidenum">
              <a:rPr lang="zh-TW" altLang="en-US"/>
              <a:pPr>
                <a:defRPr/>
              </a:pPr>
              <a:t>23</a:t>
            </a:fld>
            <a:endParaRPr lang="en-US" altLang="zh-TW" dirty="0"/>
          </a:p>
        </p:txBody>
      </p:sp>
      <p:sp>
        <p:nvSpPr>
          <p:cNvPr id="37892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zh-TW" sz="3600" dirty="0">
                <a:latin typeface="標楷體" pitchFamily="65" charset="-120"/>
                <a:ea typeface="標楷體" pitchFamily="65" charset="-120"/>
              </a:rPr>
              <a:t>公務統計方案增刪修訂作業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(7/9)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zh-TW" sz="2900" dirty="0">
                <a:latin typeface="標楷體" pitchFamily="65" charset="-120"/>
                <a:ea typeface="標楷體" pitchFamily="65" charset="-120"/>
              </a:rPr>
              <a:t>初審作業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292850" y="5178425"/>
            <a:ext cx="738188" cy="17303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025900" y="6223000"/>
            <a:ext cx="720725" cy="16827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7896" name="文字方塊 30"/>
          <p:cNvSpPr txBox="1">
            <a:spLocks noChangeArrowheads="1"/>
          </p:cNvSpPr>
          <p:nvPr/>
        </p:nvSpPr>
        <p:spPr bwMode="auto">
          <a:xfrm>
            <a:off x="6359525" y="5373688"/>
            <a:ext cx="2676525" cy="6461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Step3.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瀏覽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，選取存放檔案的資料夾。</a:t>
            </a:r>
          </a:p>
        </p:txBody>
      </p:sp>
      <p:sp>
        <p:nvSpPr>
          <p:cNvPr id="37897" name="文字方塊 30"/>
          <p:cNvSpPr txBox="1">
            <a:spLocks noChangeArrowheads="1"/>
          </p:cNvSpPr>
          <p:nvPr/>
        </p:nvSpPr>
        <p:spPr bwMode="auto">
          <a:xfrm>
            <a:off x="4875213" y="6092825"/>
            <a:ext cx="3422650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Step4.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選取要重新上傳的檔案後，點選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開啟舊檔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0" name="AutoShape 598"/>
          <p:cNvSpPr>
            <a:spLocks noChangeArrowheads="1"/>
          </p:cNvSpPr>
          <p:nvPr/>
        </p:nvSpPr>
        <p:spPr bwMode="auto">
          <a:xfrm>
            <a:off x="2924175" y="1484313"/>
            <a:ext cx="3016250" cy="7207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2.1.1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初審作業：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整批檔案上傳修正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Step6.)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2133600"/>
            <a:ext cx="8240712" cy="453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0DC3B8D6-85AD-47EA-BA4A-43D8691EBD8B}" type="slidenum">
              <a:rPr lang="zh-TW" altLang="en-US"/>
              <a:pPr>
                <a:defRPr/>
              </a:pPr>
              <a:t>24</a:t>
            </a:fld>
            <a:endParaRPr lang="en-US" altLang="zh-TW" dirty="0"/>
          </a:p>
        </p:txBody>
      </p:sp>
      <p:sp>
        <p:nvSpPr>
          <p:cNvPr id="3891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zh-TW" sz="3600" dirty="0">
                <a:latin typeface="標楷體" pitchFamily="65" charset="-120"/>
                <a:ea typeface="標楷體" pitchFamily="65" charset="-120"/>
              </a:rPr>
              <a:t>公務統計方案增刪修訂作業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(8/9)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zh-TW" sz="2900" dirty="0">
                <a:latin typeface="標楷體" pitchFamily="65" charset="-120"/>
                <a:ea typeface="標楷體" pitchFamily="65" charset="-120"/>
              </a:rPr>
              <a:t>初審作業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364163" y="5132388"/>
            <a:ext cx="792162" cy="18573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8919" name="文字方塊 30"/>
          <p:cNvSpPr txBox="1">
            <a:spLocks noChangeArrowheads="1"/>
          </p:cNvSpPr>
          <p:nvPr/>
        </p:nvSpPr>
        <p:spPr bwMode="auto">
          <a:xfrm>
            <a:off x="5313363" y="5364163"/>
            <a:ext cx="2427287" cy="3683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Step5.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上傳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8" name="AutoShape 598"/>
          <p:cNvSpPr>
            <a:spLocks noChangeArrowheads="1"/>
          </p:cNvSpPr>
          <p:nvPr/>
        </p:nvSpPr>
        <p:spPr bwMode="auto">
          <a:xfrm>
            <a:off x="2924175" y="1484313"/>
            <a:ext cx="3016250" cy="7207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2.1.1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初審作業：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整批檔案上傳修正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Step6.)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83" y="2148659"/>
            <a:ext cx="8133334" cy="4533334"/>
          </a:xfrm>
          <a:prstGeom prst="rect">
            <a:avLst/>
          </a:prstGeom>
        </p:spPr>
      </p:pic>
      <p:sp>
        <p:nvSpPr>
          <p:cNvPr id="1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3EECEE56-A8C5-48CE-8EA5-FABF65614C0B}" type="slidenum">
              <a:rPr lang="zh-TW" altLang="en-US"/>
              <a:pPr>
                <a:defRPr/>
              </a:pPr>
              <a:t>25</a:t>
            </a:fld>
            <a:endParaRPr lang="en-US" altLang="zh-TW" dirty="0"/>
          </a:p>
        </p:txBody>
      </p:sp>
      <p:sp>
        <p:nvSpPr>
          <p:cNvPr id="39940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zh-TW" sz="3600" dirty="0">
                <a:latin typeface="標楷體" pitchFamily="65" charset="-120"/>
                <a:ea typeface="標楷體" pitchFamily="65" charset="-120"/>
              </a:rPr>
              <a:t>公務統計方案增刪修訂作業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(9/9)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zh-TW" sz="2900" dirty="0">
                <a:latin typeface="標楷體" pitchFamily="65" charset="-120"/>
                <a:ea typeface="標楷體" pitchFamily="65" charset="-120"/>
              </a:rPr>
              <a:t>初審作業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708400" y="5262563"/>
            <a:ext cx="431800" cy="18573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9943" name="文字方塊 30"/>
          <p:cNvSpPr txBox="1">
            <a:spLocks noChangeArrowheads="1"/>
          </p:cNvSpPr>
          <p:nvPr/>
        </p:nvSpPr>
        <p:spPr bwMode="auto">
          <a:xfrm>
            <a:off x="3779838" y="5507038"/>
            <a:ext cx="2549525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Step6.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9" name="圓角矩形圖說文字 8"/>
          <p:cNvSpPr/>
          <p:nvPr/>
        </p:nvSpPr>
        <p:spPr>
          <a:xfrm>
            <a:off x="522288" y="2276475"/>
            <a:ext cx="4705350" cy="982663"/>
          </a:xfrm>
          <a:prstGeom prst="wedgeRoundRectCallout">
            <a:avLst>
              <a:gd name="adj1" fmla="val 39729"/>
              <a:gd name="adj2" fmla="val 59891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08000" rIns="36000" bIns="36000" anchor="ctr"/>
          <a:lstStyle/>
          <a:p>
            <a:pPr>
              <a:defRPr/>
            </a:pPr>
            <a:r>
              <a:rPr kumimoji="0" lang="zh-TW" altLang="en-US" b="1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報表程式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及</a:t>
            </a:r>
            <a:r>
              <a:rPr kumimoji="0" lang="zh-TW" altLang="en-US" b="1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編製說明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重新上傳後，會覆蓋掉原上傳檔案。但</a:t>
            </a:r>
            <a:r>
              <a:rPr kumimoji="0" lang="zh-TW" altLang="en-US" b="1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細部權責區分表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及</a:t>
            </a:r>
            <a:r>
              <a:rPr kumimoji="0" lang="zh-TW" altLang="en-US" b="1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增刪修訂明細表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不會覆蓋。</a:t>
            </a:r>
          </a:p>
          <a:p>
            <a:pPr algn="ctr">
              <a:defRPr/>
            </a:pPr>
            <a:endParaRPr lang="zh-TW" altLang="en-US" dirty="0"/>
          </a:p>
        </p:txBody>
      </p:sp>
      <p:sp>
        <p:nvSpPr>
          <p:cNvPr id="10" name="AutoShape 598"/>
          <p:cNvSpPr>
            <a:spLocks noChangeArrowheads="1"/>
          </p:cNvSpPr>
          <p:nvPr/>
        </p:nvSpPr>
        <p:spPr bwMode="auto">
          <a:xfrm>
            <a:off x="2924175" y="1484313"/>
            <a:ext cx="3016250" cy="7207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2.1.1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初審作業：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整批檔案上傳修正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Step6.)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0945" y="4224130"/>
            <a:ext cx="438150" cy="200408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8491" y="4904574"/>
            <a:ext cx="1533525" cy="252618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7AC23BE7-809D-4083-8C3B-6245E28676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743"/>
          <a:stretch/>
        </p:blipFill>
        <p:spPr>
          <a:xfrm>
            <a:off x="100012" y="692696"/>
            <a:ext cx="8943975" cy="5289683"/>
          </a:xfrm>
          <a:prstGeom prst="rect">
            <a:avLst/>
          </a:prstGeom>
        </p:spPr>
      </p:pic>
      <p:sp>
        <p:nvSpPr>
          <p:cNvPr id="1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3EECEE56-A8C5-48CE-8EA5-FABF65614C0B}" type="slidenum">
              <a:rPr lang="zh-TW" altLang="en-US"/>
              <a:pPr>
                <a:defRPr/>
              </a:pPr>
              <a:t>26</a:t>
            </a:fld>
            <a:endParaRPr lang="en-US" altLang="zh-TW" dirty="0"/>
          </a:p>
        </p:txBody>
      </p:sp>
      <p:sp>
        <p:nvSpPr>
          <p:cNvPr id="6" name="文字方塊 5"/>
          <p:cNvSpPr txBox="1"/>
          <p:nvPr/>
        </p:nvSpPr>
        <p:spPr>
          <a:xfrm>
            <a:off x="395536" y="5982379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苗栗縣公務統計方案查詢</a:t>
            </a:r>
            <a:endParaRPr lang="en-US" altLang="zh-TW" sz="2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http://miaoli.dgbas.gov.tw/statweb/Page/stat13b.aspx</a:t>
            </a:r>
            <a:endParaRPr lang="zh-TW" altLang="en-US" sz="2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22F8BA44-2563-487B-8648-79030D4C18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0039" y="98316"/>
            <a:ext cx="3096344" cy="596046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A4410732-9F9E-4969-940C-B2346CE7CAA4}"/>
              </a:ext>
            </a:extLst>
          </p:cNvPr>
          <p:cNvSpPr txBox="1"/>
          <p:nvPr/>
        </p:nvSpPr>
        <p:spPr>
          <a:xfrm>
            <a:off x="179512" y="196284"/>
            <a:ext cx="2812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苗栗縣統計資訊服務網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1558760" y="663079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方案經完成初審作業與核定作業後，更新至以下網頁</a:t>
            </a:r>
            <a:endParaRPr lang="en-US" altLang="zh-TW" sz="2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137875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E58A3CDA-0F79-4A17-8C78-FCD1ADD4BA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4531196"/>
            <a:ext cx="4086225" cy="156210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44BCD2CD-9AC2-48B8-B6FB-48F71040187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32556"/>
          <a:stretch/>
        </p:blipFill>
        <p:spPr>
          <a:xfrm>
            <a:off x="251520" y="4077072"/>
            <a:ext cx="4152900" cy="1689521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C211D5F7-D353-4B3F-AF1D-65930A9B81D2}" type="slidenum">
              <a:rPr lang="zh-TW" altLang="en-US"/>
              <a:pPr>
                <a:defRPr/>
              </a:pPr>
              <a:t>27</a:t>
            </a:fld>
            <a:endParaRPr lang="en-US" altLang="zh-TW" dirty="0"/>
          </a:p>
        </p:txBody>
      </p:sp>
      <p:sp>
        <p:nvSpPr>
          <p:cNvPr id="59397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應收資料</a:t>
            </a:r>
            <a:r>
              <a:rPr lang="en-US" altLang="zh-TW" sz="2900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同步預告發布、發布機關維護及發布項目維護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640080" lvl="1" indent="-27432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2.3.1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應收資料維護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同步預告發布資料</a:t>
            </a:r>
            <a:endParaRPr lang="en-US" altLang="zh-TW" sz="2400" dirty="0">
              <a:latin typeface="標楷體" pitchFamily="65" charset="-120"/>
              <a:ea typeface="標楷體" pitchFamily="65" charset="-120"/>
            </a:endParaRPr>
          </a:p>
          <a:p>
            <a:pPr marL="640080" lvl="1" indent="-27432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2.4.1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發布機關維護</a:t>
            </a:r>
            <a:endParaRPr lang="en-US" altLang="zh-TW" sz="2400" dirty="0">
              <a:latin typeface="標楷體" pitchFamily="65" charset="-120"/>
              <a:ea typeface="標楷體" pitchFamily="65" charset="-120"/>
            </a:endParaRPr>
          </a:p>
          <a:p>
            <a:pPr marL="640080" lvl="1" indent="-27432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2.4.2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發布項目維護</a:t>
            </a:r>
            <a:endParaRPr lang="en-US" altLang="zh-TW" sz="2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023483" y="4753080"/>
            <a:ext cx="864820" cy="17621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620769" y="5433349"/>
            <a:ext cx="792163" cy="20796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620769" y="5639724"/>
            <a:ext cx="792163" cy="20796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060846"/>
            <a:ext cx="8136904" cy="4661179"/>
          </a:xfrm>
          <a:prstGeom prst="rect">
            <a:avLst/>
          </a:prstGeom>
        </p:spPr>
      </p:pic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06AFB60D-7F63-4765-BE8B-AA6EC0FD51E6}" type="slidenum">
              <a:rPr lang="zh-TW" altLang="en-US"/>
              <a:pPr>
                <a:defRPr/>
              </a:pPr>
              <a:t>28</a:t>
            </a:fld>
            <a:endParaRPr lang="en-US" altLang="zh-TW" dirty="0"/>
          </a:p>
        </p:txBody>
      </p:sp>
      <p:sp>
        <p:nvSpPr>
          <p:cNvPr id="6963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(2/14)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應收資料</a:t>
            </a:r>
            <a:r>
              <a:rPr lang="en-US" altLang="zh-TW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同步預告發布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、發布機關維護及發布項目維護</a:t>
            </a:r>
          </a:p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54320" y="3512883"/>
            <a:ext cx="661589" cy="19208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9639" name="文字方塊 30"/>
          <p:cNvSpPr txBox="1">
            <a:spLocks noChangeArrowheads="1"/>
          </p:cNvSpPr>
          <p:nvPr/>
        </p:nvSpPr>
        <p:spPr bwMode="auto">
          <a:xfrm>
            <a:off x="2771800" y="3247555"/>
            <a:ext cx="2736304" cy="36933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報表選擇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/>
                <a:ea typeface="新細明體"/>
              </a:rPr>
              <a:t>"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9" name="矩形 8"/>
          <p:cNvSpPr/>
          <p:nvPr/>
        </p:nvSpPr>
        <p:spPr>
          <a:xfrm>
            <a:off x="4780890" y="5140325"/>
            <a:ext cx="382587" cy="23653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9641" name="文字方塊 30"/>
          <p:cNvSpPr txBox="1">
            <a:spLocks noChangeArrowheads="1"/>
          </p:cNvSpPr>
          <p:nvPr/>
        </p:nvSpPr>
        <p:spPr bwMode="auto">
          <a:xfrm>
            <a:off x="5148064" y="5435377"/>
            <a:ext cx="2376487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3" name="AutoShape 598"/>
          <p:cNvSpPr>
            <a:spLocks noChangeArrowheads="1"/>
          </p:cNvSpPr>
          <p:nvPr/>
        </p:nvSpPr>
        <p:spPr bwMode="auto">
          <a:xfrm>
            <a:off x="6034088" y="974725"/>
            <a:ext cx="3016250" cy="7334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應收資料維護：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報表選擇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Step4.)</a:t>
            </a:r>
          </a:p>
        </p:txBody>
      </p:sp>
      <p:sp>
        <p:nvSpPr>
          <p:cNvPr id="14" name="圓角矩形圖說文字 13"/>
          <p:cNvSpPr/>
          <p:nvPr/>
        </p:nvSpPr>
        <p:spPr>
          <a:xfrm>
            <a:off x="5652120" y="4205395"/>
            <a:ext cx="1582960" cy="519749"/>
          </a:xfrm>
          <a:prstGeom prst="wedgeRoundRectCallout">
            <a:avLst>
              <a:gd name="adj1" fmla="val -64649"/>
              <a:gd name="adj2" fmla="val -11285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8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年別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</a:t>
            </a:r>
            <a:r>
              <a:rPr kumimoji="0" lang="en-US" altLang="zh-TW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 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algn="ctr">
              <a:defRPr/>
            </a:pPr>
            <a:endParaRPr lang="zh-TW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060794"/>
            <a:ext cx="8154536" cy="4670104"/>
          </a:xfrm>
          <a:prstGeom prst="rect">
            <a:avLst/>
          </a:prstGeom>
        </p:spPr>
      </p:pic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06AFB60D-7F63-4765-BE8B-AA6EC0FD51E6}" type="slidenum">
              <a:rPr lang="zh-TW" altLang="en-US"/>
              <a:pPr>
                <a:defRPr/>
              </a:pPr>
              <a:t>29</a:t>
            </a:fld>
            <a:endParaRPr lang="en-US" altLang="zh-TW" dirty="0"/>
          </a:p>
        </p:txBody>
      </p:sp>
      <p:sp>
        <p:nvSpPr>
          <p:cNvPr id="6963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(3/14)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應收資料</a:t>
            </a:r>
            <a:r>
              <a:rPr lang="en-US" altLang="zh-TW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同步預告發布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、發布機關維護及發布項目維護</a:t>
            </a:r>
          </a:p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74999" y="3239200"/>
            <a:ext cx="868809" cy="19208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9639" name="文字方塊 30"/>
          <p:cNvSpPr txBox="1">
            <a:spLocks noChangeArrowheads="1"/>
          </p:cNvSpPr>
          <p:nvPr/>
        </p:nvSpPr>
        <p:spPr bwMode="auto">
          <a:xfrm>
            <a:off x="2915816" y="3142709"/>
            <a:ext cx="3014315" cy="646331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Step3.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可多筆選擇報表後，點選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確定報表選擇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9" name="矩形 8"/>
          <p:cNvSpPr/>
          <p:nvPr/>
        </p:nvSpPr>
        <p:spPr>
          <a:xfrm>
            <a:off x="3973389" y="5112928"/>
            <a:ext cx="382587" cy="23653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9641" name="文字方塊 30"/>
          <p:cNvSpPr txBox="1">
            <a:spLocks noChangeArrowheads="1"/>
          </p:cNvSpPr>
          <p:nvPr/>
        </p:nvSpPr>
        <p:spPr bwMode="auto">
          <a:xfrm>
            <a:off x="4355753" y="5435377"/>
            <a:ext cx="2376487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Step4.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3" name="AutoShape 598"/>
          <p:cNvSpPr>
            <a:spLocks noChangeArrowheads="1"/>
          </p:cNvSpPr>
          <p:nvPr/>
        </p:nvSpPr>
        <p:spPr bwMode="auto">
          <a:xfrm>
            <a:off x="6034088" y="974725"/>
            <a:ext cx="3016250" cy="7334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應收資料維護：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報表選擇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Step4.)</a:t>
            </a:r>
          </a:p>
        </p:txBody>
      </p:sp>
    </p:spTree>
    <p:extLst>
      <p:ext uri="{BB962C8B-B14F-4D97-AF65-F5344CB8AC3E}">
        <p14:creationId xmlns:p14="http://schemas.microsoft.com/office/powerpoint/2010/main" val="18645721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60848"/>
            <a:ext cx="8136904" cy="4673876"/>
          </a:xfrm>
          <a:prstGeom prst="rect">
            <a:avLst/>
          </a:prstGeom>
        </p:spPr>
      </p:pic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06AFB60D-7F63-4765-BE8B-AA6EC0FD51E6}" type="slidenum">
              <a:rPr lang="zh-TW" altLang="en-US"/>
              <a:pPr>
                <a:defRPr/>
              </a:pPr>
              <a:t>30</a:t>
            </a:fld>
            <a:endParaRPr lang="en-US" altLang="zh-TW" dirty="0"/>
          </a:p>
        </p:txBody>
      </p:sp>
      <p:sp>
        <p:nvSpPr>
          <p:cNvPr id="6963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(4/14)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應收資料</a:t>
            </a:r>
            <a:r>
              <a:rPr lang="en-US" altLang="zh-TW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同步預告發布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、發布機關維護及發布項目維護</a:t>
            </a:r>
          </a:p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736175" y="3284984"/>
            <a:ext cx="720080" cy="19367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9639" name="文字方塊 30"/>
          <p:cNvSpPr txBox="1">
            <a:spLocks noChangeArrowheads="1"/>
          </p:cNvSpPr>
          <p:nvPr/>
        </p:nvSpPr>
        <p:spPr bwMode="auto">
          <a:xfrm>
            <a:off x="3563888" y="3140968"/>
            <a:ext cx="2798291" cy="3683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期限計算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9" name="矩形 8"/>
          <p:cNvSpPr/>
          <p:nvPr/>
        </p:nvSpPr>
        <p:spPr>
          <a:xfrm>
            <a:off x="4815098" y="5436585"/>
            <a:ext cx="382587" cy="23653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9641" name="文字方塊 30"/>
          <p:cNvSpPr txBox="1">
            <a:spLocks noChangeArrowheads="1"/>
          </p:cNvSpPr>
          <p:nvPr/>
        </p:nvSpPr>
        <p:spPr bwMode="auto">
          <a:xfrm>
            <a:off x="5173935" y="5752655"/>
            <a:ext cx="2376487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3" name="AutoShape 598"/>
          <p:cNvSpPr>
            <a:spLocks noChangeArrowheads="1"/>
          </p:cNvSpPr>
          <p:nvPr/>
        </p:nvSpPr>
        <p:spPr bwMode="auto">
          <a:xfrm>
            <a:off x="6034088" y="974725"/>
            <a:ext cx="3016250" cy="7334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應收資料維護：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期限計算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Step2.)</a:t>
            </a:r>
          </a:p>
        </p:txBody>
      </p:sp>
      <p:sp>
        <p:nvSpPr>
          <p:cNvPr id="14" name="圓角矩形圖說文字 13"/>
          <p:cNvSpPr/>
          <p:nvPr/>
        </p:nvSpPr>
        <p:spPr>
          <a:xfrm>
            <a:off x="6228184" y="4222030"/>
            <a:ext cx="2520280" cy="719138"/>
          </a:xfrm>
          <a:prstGeom prst="wedgeRoundRectCallout">
            <a:avLst>
              <a:gd name="adj1" fmla="val -64649"/>
              <a:gd name="adj2" fmla="val -11285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8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</a:t>
            </a:r>
            <a:r>
              <a:rPr kumimoji="0"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起始編報期限</a:t>
            </a:r>
            <a:r>
              <a:rPr kumimoji="0"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，以計算報送資料時間。</a:t>
            </a:r>
          </a:p>
          <a:p>
            <a:pPr algn="ctr">
              <a:defRPr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093501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028137"/>
            <a:ext cx="8172399" cy="4702373"/>
          </a:xfrm>
          <a:prstGeom prst="rect">
            <a:avLst/>
          </a:prstGeom>
        </p:spPr>
      </p:pic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06AFB60D-7F63-4765-BE8B-AA6EC0FD51E6}" type="slidenum">
              <a:rPr lang="zh-TW" altLang="en-US"/>
              <a:pPr>
                <a:defRPr/>
              </a:pPr>
              <a:t>31</a:t>
            </a:fld>
            <a:endParaRPr lang="en-US" altLang="zh-TW" dirty="0"/>
          </a:p>
        </p:txBody>
      </p:sp>
      <p:sp>
        <p:nvSpPr>
          <p:cNvPr id="6963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(5/14)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應收資料</a:t>
            </a:r>
            <a:r>
              <a:rPr lang="en-US" altLang="zh-TW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同步預告發布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、發布機關維護及發布項目維護</a:t>
            </a:r>
          </a:p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259633" y="3485356"/>
            <a:ext cx="720080" cy="19208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9639" name="文字方塊 30"/>
          <p:cNvSpPr txBox="1">
            <a:spLocks noChangeArrowheads="1"/>
          </p:cNvSpPr>
          <p:nvPr/>
        </p:nvSpPr>
        <p:spPr bwMode="auto">
          <a:xfrm>
            <a:off x="2123728" y="3213100"/>
            <a:ext cx="2798291" cy="3683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年度複製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9" name="矩形 8"/>
          <p:cNvSpPr/>
          <p:nvPr/>
        </p:nvSpPr>
        <p:spPr>
          <a:xfrm>
            <a:off x="4806919" y="5038819"/>
            <a:ext cx="382587" cy="23653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9641" name="文字方塊 30"/>
          <p:cNvSpPr txBox="1">
            <a:spLocks noChangeArrowheads="1"/>
          </p:cNvSpPr>
          <p:nvPr/>
        </p:nvSpPr>
        <p:spPr bwMode="auto">
          <a:xfrm>
            <a:off x="5147841" y="5376863"/>
            <a:ext cx="2376487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3" name="AutoShape 598"/>
          <p:cNvSpPr>
            <a:spLocks noChangeArrowheads="1"/>
          </p:cNvSpPr>
          <p:nvPr/>
        </p:nvSpPr>
        <p:spPr bwMode="auto">
          <a:xfrm>
            <a:off x="6034088" y="974725"/>
            <a:ext cx="3016250" cy="7334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應收資料維護：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年度複製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Step3.)</a:t>
            </a:r>
          </a:p>
        </p:txBody>
      </p:sp>
      <p:sp>
        <p:nvSpPr>
          <p:cNvPr id="14" name="圓角矩形圖說文字 13"/>
          <p:cNvSpPr/>
          <p:nvPr/>
        </p:nvSpPr>
        <p:spPr>
          <a:xfrm>
            <a:off x="6228184" y="4221088"/>
            <a:ext cx="2076182" cy="575419"/>
          </a:xfrm>
          <a:prstGeom prst="wedgeRoundRectCallout">
            <a:avLst>
              <a:gd name="adj1" fmla="val -64649"/>
              <a:gd name="adj2" fmla="val -11285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8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選擇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複製模式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 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algn="ctr">
              <a:defRPr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211676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48538"/>
            <a:ext cx="8208913" cy="4712825"/>
          </a:xfrm>
          <a:prstGeom prst="rect">
            <a:avLst/>
          </a:prstGeom>
        </p:spPr>
      </p:pic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06AFB60D-7F63-4765-BE8B-AA6EC0FD51E6}" type="slidenum">
              <a:rPr lang="zh-TW" altLang="en-US"/>
              <a:pPr>
                <a:defRPr/>
              </a:pPr>
              <a:t>32</a:t>
            </a:fld>
            <a:endParaRPr lang="en-US" altLang="zh-TW" dirty="0"/>
          </a:p>
        </p:txBody>
      </p:sp>
      <p:sp>
        <p:nvSpPr>
          <p:cNvPr id="6963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(6/14)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應收資料</a:t>
            </a:r>
            <a:r>
              <a:rPr lang="en-US" altLang="zh-TW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同步預告發布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、發布機關維護及發布項目維護</a:t>
            </a:r>
          </a:p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51888" y="5589240"/>
            <a:ext cx="382587" cy="23653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9641" name="文字方塊 30"/>
          <p:cNvSpPr txBox="1">
            <a:spLocks noChangeArrowheads="1"/>
          </p:cNvSpPr>
          <p:nvPr/>
        </p:nvSpPr>
        <p:spPr bwMode="auto">
          <a:xfrm>
            <a:off x="2370931" y="5877272"/>
            <a:ext cx="2376487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Step3.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3" name="AutoShape 598"/>
          <p:cNvSpPr>
            <a:spLocks noChangeArrowheads="1"/>
          </p:cNvSpPr>
          <p:nvPr/>
        </p:nvSpPr>
        <p:spPr bwMode="auto">
          <a:xfrm>
            <a:off x="6034088" y="974725"/>
            <a:ext cx="3016250" cy="7334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應收資料維護：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年度複製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Step3.)</a:t>
            </a:r>
          </a:p>
        </p:txBody>
      </p:sp>
      <p:sp>
        <p:nvSpPr>
          <p:cNvPr id="14" name="圓角矩形圖說文字 13"/>
          <p:cNvSpPr/>
          <p:nvPr/>
        </p:nvSpPr>
        <p:spPr>
          <a:xfrm>
            <a:off x="1477467" y="3140968"/>
            <a:ext cx="2081707" cy="719138"/>
          </a:xfrm>
          <a:prstGeom prst="wedgeRoundRectCallout">
            <a:avLst>
              <a:gd name="adj1" fmla="val -39093"/>
              <a:gd name="adj2" fmla="val 67979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88000" rIns="36000" bIns="36000" anchor="ctr"/>
          <a:lstStyle/>
          <a:p>
            <a:pPr>
              <a:defRPr/>
            </a:pPr>
            <a:r>
              <a:rPr kumimoji="0"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單筆複製</a:t>
            </a:r>
            <a:r>
              <a:rPr kumimoji="0"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，輸入</a:t>
            </a:r>
            <a:r>
              <a:rPr kumimoji="0"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目的年度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 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algn="ctr">
              <a:defRPr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744859" y="5611750"/>
            <a:ext cx="382587" cy="23653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文字方塊 30"/>
          <p:cNvSpPr txBox="1">
            <a:spLocks noChangeArrowheads="1"/>
          </p:cNvSpPr>
          <p:nvPr/>
        </p:nvSpPr>
        <p:spPr bwMode="auto">
          <a:xfrm>
            <a:off x="5963902" y="5899782"/>
            <a:ext cx="2376487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Step3.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8" name="圓角矩形圖說文字 17"/>
          <p:cNvSpPr/>
          <p:nvPr/>
        </p:nvSpPr>
        <p:spPr>
          <a:xfrm>
            <a:off x="5076056" y="2924944"/>
            <a:ext cx="3528393" cy="791146"/>
          </a:xfrm>
          <a:prstGeom prst="wedgeRoundRectCallout">
            <a:avLst>
              <a:gd name="adj1" fmla="val -39093"/>
              <a:gd name="adj2" fmla="val 67979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88000" rIns="36000" bIns="36000" anchor="ctr"/>
          <a:lstStyle/>
          <a:p>
            <a:pPr>
              <a:defRPr/>
            </a:pPr>
            <a:r>
              <a:rPr kumimoji="0"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全部複製</a:t>
            </a:r>
            <a:r>
              <a:rPr kumimoji="0"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，輸入</a:t>
            </a:r>
            <a:r>
              <a:rPr kumimoji="0"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目的年度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 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kumimoji="0" lang="en-US" altLang="zh-TW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管理機關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為主計處人員使用。</a:t>
            </a:r>
          </a:p>
          <a:p>
            <a:pPr algn="ctr">
              <a:defRPr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195623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000" y="2060575"/>
            <a:ext cx="8128000" cy="468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06AFB60D-7F63-4765-BE8B-AA6EC0FD51E6}" type="slidenum">
              <a:rPr lang="zh-TW" altLang="en-US"/>
              <a:pPr>
                <a:defRPr/>
              </a:pPr>
              <a:t>33</a:t>
            </a:fld>
            <a:endParaRPr lang="en-US" altLang="zh-TW" dirty="0"/>
          </a:p>
        </p:txBody>
      </p:sp>
      <p:sp>
        <p:nvSpPr>
          <p:cNvPr id="6963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(7/14)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應收資料</a:t>
            </a:r>
            <a:r>
              <a:rPr lang="en-US" altLang="zh-TW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同步預告發布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、發布機關維護及發布項目維護</a:t>
            </a:r>
          </a:p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546350" y="3203575"/>
            <a:ext cx="1012825" cy="19208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9639" name="文字方塊 30"/>
          <p:cNvSpPr txBox="1">
            <a:spLocks noChangeArrowheads="1"/>
          </p:cNvSpPr>
          <p:nvPr/>
        </p:nvSpPr>
        <p:spPr bwMode="auto">
          <a:xfrm>
            <a:off x="3717925" y="3213100"/>
            <a:ext cx="3783013" cy="3683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同步預告發布資料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9" name="矩形 8"/>
          <p:cNvSpPr/>
          <p:nvPr/>
        </p:nvSpPr>
        <p:spPr>
          <a:xfrm>
            <a:off x="3808413" y="4956175"/>
            <a:ext cx="382587" cy="23653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9641" name="文字方塊 30"/>
          <p:cNvSpPr txBox="1">
            <a:spLocks noChangeArrowheads="1"/>
          </p:cNvSpPr>
          <p:nvPr/>
        </p:nvSpPr>
        <p:spPr bwMode="auto">
          <a:xfrm>
            <a:off x="3989388" y="5291361"/>
            <a:ext cx="2376487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2" name="圓角矩形圖說文字 11"/>
          <p:cNvSpPr/>
          <p:nvPr/>
        </p:nvSpPr>
        <p:spPr>
          <a:xfrm>
            <a:off x="1547812" y="6021288"/>
            <a:ext cx="4340225" cy="647700"/>
          </a:xfrm>
          <a:prstGeom prst="wedgeRoundRectCallout">
            <a:avLst>
              <a:gd name="adj1" fmla="val -52365"/>
              <a:gd name="adj2" fmla="val -33887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8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完成後會同步顯示在「</a:t>
            </a:r>
            <a:r>
              <a:rPr kumimoji="0"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2.4.2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發布項目維護」及外網各機關統計資料預告發布。</a:t>
            </a:r>
          </a:p>
          <a:p>
            <a:pPr algn="ctr">
              <a:defRPr/>
            </a:pPr>
            <a:endParaRPr lang="zh-TW" altLang="en-US" dirty="0"/>
          </a:p>
        </p:txBody>
      </p:sp>
      <p:sp>
        <p:nvSpPr>
          <p:cNvPr id="13" name="AutoShape 598"/>
          <p:cNvSpPr>
            <a:spLocks noChangeArrowheads="1"/>
          </p:cNvSpPr>
          <p:nvPr/>
        </p:nvSpPr>
        <p:spPr bwMode="auto">
          <a:xfrm>
            <a:off x="6034088" y="974725"/>
            <a:ext cx="3016250" cy="73342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應收資料維護：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同步預告發布資料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Step2.)</a:t>
            </a:r>
          </a:p>
        </p:txBody>
      </p:sp>
      <p:sp>
        <p:nvSpPr>
          <p:cNvPr id="14" name="圓角矩形圖說文字 13"/>
          <p:cNvSpPr/>
          <p:nvPr/>
        </p:nvSpPr>
        <p:spPr>
          <a:xfrm>
            <a:off x="5221288" y="4077072"/>
            <a:ext cx="2230437" cy="719138"/>
          </a:xfrm>
          <a:prstGeom prst="wedgeRoundRectCallout">
            <a:avLst>
              <a:gd name="adj1" fmla="val -64649"/>
              <a:gd name="adj2" fmla="val -11285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8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下拉選單挑選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年別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及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機關代碼</a:t>
            </a:r>
            <a:r>
              <a:rPr kumimoji="0"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" 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algn="ctr">
              <a:defRPr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947789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072722"/>
            <a:ext cx="8496944" cy="4524629"/>
          </a:xfrm>
          <a:prstGeom prst="rect">
            <a:avLst/>
          </a:prstGeom>
        </p:spPr>
      </p:pic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1691221F-E3FF-4A30-83C5-B0F79DCFBB6E}" type="slidenum">
              <a:rPr lang="zh-TW" altLang="en-US"/>
              <a:pPr>
                <a:defRPr/>
              </a:pPr>
              <a:t>34</a:t>
            </a:fld>
            <a:endParaRPr lang="en-US" altLang="zh-TW" dirty="0"/>
          </a:p>
        </p:txBody>
      </p:sp>
      <p:sp>
        <p:nvSpPr>
          <p:cNvPr id="70660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(8/14)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應收資料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同步預告發布、</a:t>
            </a: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發布機關維護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及發布項目維護</a:t>
            </a: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33506" y="2892548"/>
            <a:ext cx="454025" cy="18415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555776" y="3752850"/>
            <a:ext cx="719138" cy="21272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AutoShape 598"/>
          <p:cNvSpPr>
            <a:spLocks noChangeArrowheads="1"/>
          </p:cNvSpPr>
          <p:nvPr/>
        </p:nvSpPr>
        <p:spPr bwMode="auto">
          <a:xfrm>
            <a:off x="6111875" y="960438"/>
            <a:ext cx="2895600" cy="744537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2.4.1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發布機關維護：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編輯</a:t>
            </a: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Step2.)</a:t>
            </a:r>
          </a:p>
        </p:txBody>
      </p:sp>
      <p:sp>
        <p:nvSpPr>
          <p:cNvPr id="70665" name="文字方塊 30"/>
          <p:cNvSpPr txBox="1">
            <a:spLocks noChangeArrowheads="1"/>
          </p:cNvSpPr>
          <p:nvPr/>
        </p:nvSpPr>
        <p:spPr bwMode="auto">
          <a:xfrm>
            <a:off x="1547664" y="2636912"/>
            <a:ext cx="2374900" cy="3683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編輯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7" name="圓角矩形圖說文字 16"/>
          <p:cNvSpPr/>
          <p:nvPr/>
        </p:nvSpPr>
        <p:spPr>
          <a:xfrm>
            <a:off x="5004643" y="4797152"/>
            <a:ext cx="2879725" cy="412750"/>
          </a:xfrm>
          <a:prstGeom prst="wedgeRoundRectCallout">
            <a:avLst>
              <a:gd name="adj1" fmla="val -55974"/>
              <a:gd name="adj2" fmla="val 13709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0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聯絡人資訊會顯示在外網。</a:t>
            </a:r>
            <a:endParaRPr lang="zh-TW" altLang="en-US" dirty="0"/>
          </a:p>
        </p:txBody>
      </p:sp>
      <p:sp>
        <p:nvSpPr>
          <p:cNvPr id="70667" name="文字方塊 30"/>
          <p:cNvSpPr txBox="1">
            <a:spLocks noChangeArrowheads="1"/>
          </p:cNvSpPr>
          <p:nvPr/>
        </p:nvSpPr>
        <p:spPr bwMode="auto">
          <a:xfrm>
            <a:off x="3419872" y="3502967"/>
            <a:ext cx="2663825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修改相關資訊後，點選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修改後返回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3" y="2070724"/>
            <a:ext cx="8770145" cy="4610511"/>
          </a:xfrm>
          <a:prstGeom prst="rect">
            <a:avLst/>
          </a:prstGeom>
        </p:spPr>
      </p:pic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C0A822E2-86BE-46DC-A4C5-FBC0B1116060}" type="slidenum">
              <a:rPr lang="zh-TW" altLang="en-US"/>
              <a:pPr>
                <a:defRPr/>
              </a:pPr>
              <a:t>35</a:t>
            </a:fld>
            <a:endParaRPr lang="en-US" altLang="zh-TW" dirty="0"/>
          </a:p>
        </p:txBody>
      </p:sp>
      <p:sp>
        <p:nvSpPr>
          <p:cNvPr id="71684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(9/14)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應收資料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同步預告發布、</a:t>
            </a: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發布機關維護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及發布項目維護</a:t>
            </a: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73772" y="2907040"/>
            <a:ext cx="490537" cy="18415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18190" y="3817547"/>
            <a:ext cx="762000" cy="19208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1688" name="文字方塊 30"/>
          <p:cNvSpPr txBox="1">
            <a:spLocks noChangeArrowheads="1"/>
          </p:cNvSpPr>
          <p:nvPr/>
        </p:nvSpPr>
        <p:spPr bwMode="auto">
          <a:xfrm>
            <a:off x="2683372" y="2816553"/>
            <a:ext cx="2489200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新增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71689" name="文字方塊 30"/>
          <p:cNvSpPr txBox="1">
            <a:spLocks noChangeArrowheads="1"/>
          </p:cNvSpPr>
          <p:nvPr/>
        </p:nvSpPr>
        <p:spPr bwMode="auto">
          <a:xfrm>
            <a:off x="2783377" y="3696897"/>
            <a:ext cx="3168650" cy="3683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儲存後返回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。</a:t>
            </a:r>
          </a:p>
        </p:txBody>
      </p:sp>
      <p:sp>
        <p:nvSpPr>
          <p:cNvPr id="10" name="AutoShape 598"/>
          <p:cNvSpPr>
            <a:spLocks noChangeArrowheads="1"/>
          </p:cNvSpPr>
          <p:nvPr/>
        </p:nvSpPr>
        <p:spPr bwMode="auto">
          <a:xfrm>
            <a:off x="6251575" y="963613"/>
            <a:ext cx="2840038" cy="744537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2.4.1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發布機關維護：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新增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Step2.)</a:t>
            </a:r>
          </a:p>
        </p:txBody>
      </p:sp>
      <p:sp>
        <p:nvSpPr>
          <p:cNvPr id="12" name="圓角矩形圖說文字 11"/>
          <p:cNvSpPr/>
          <p:nvPr/>
        </p:nvSpPr>
        <p:spPr>
          <a:xfrm>
            <a:off x="4588917" y="4653136"/>
            <a:ext cx="2719387" cy="935038"/>
          </a:xfrm>
          <a:prstGeom prst="wedgeRoundRectCallout">
            <a:avLst>
              <a:gd name="adj1" fmla="val -55974"/>
              <a:gd name="adj2" fmla="val -46951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0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下拉選單挑選要新增建立之機關單位，並輸入其他欄位資訊。</a:t>
            </a:r>
            <a:endParaRPr lang="zh-TW" alt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2132856"/>
            <a:ext cx="8680965" cy="4104456"/>
          </a:xfrm>
          <a:prstGeom prst="rect">
            <a:avLst/>
          </a:prstGeom>
        </p:spPr>
      </p:pic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9B6D1CED-FD23-4E47-8435-D12CBD5DAB66}" type="slidenum">
              <a:rPr lang="zh-TW" altLang="en-US"/>
              <a:pPr>
                <a:defRPr/>
              </a:pPr>
              <a:t>36</a:t>
            </a:fld>
            <a:endParaRPr lang="en-US" altLang="zh-TW" dirty="0"/>
          </a:p>
        </p:txBody>
      </p:sp>
      <p:sp>
        <p:nvSpPr>
          <p:cNvPr id="72708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(10/14)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應收資料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同步預告發布、</a:t>
            </a: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發布機關維護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及發布項目維護</a:t>
            </a: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592159" y="3059496"/>
            <a:ext cx="490538" cy="18415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347864" y="5538242"/>
            <a:ext cx="447675" cy="1905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2712" name="文字方塊 30"/>
          <p:cNvSpPr txBox="1">
            <a:spLocks noChangeArrowheads="1"/>
          </p:cNvSpPr>
          <p:nvPr/>
        </p:nvSpPr>
        <p:spPr bwMode="auto">
          <a:xfrm>
            <a:off x="3122384" y="2938846"/>
            <a:ext cx="2430463" cy="369888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刪除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72713" name="文字方塊 30"/>
          <p:cNvSpPr txBox="1">
            <a:spLocks noChangeArrowheads="1"/>
          </p:cNvSpPr>
          <p:nvPr/>
        </p:nvSpPr>
        <p:spPr bwMode="auto">
          <a:xfrm>
            <a:off x="3419301" y="5795417"/>
            <a:ext cx="3330575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後即刪除。</a:t>
            </a:r>
          </a:p>
        </p:txBody>
      </p:sp>
      <p:sp>
        <p:nvSpPr>
          <p:cNvPr id="10" name="AutoShape 598"/>
          <p:cNvSpPr>
            <a:spLocks noChangeArrowheads="1"/>
          </p:cNvSpPr>
          <p:nvPr/>
        </p:nvSpPr>
        <p:spPr bwMode="auto">
          <a:xfrm>
            <a:off x="6229350" y="960438"/>
            <a:ext cx="2827338" cy="730250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2.4.1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發布機關維護：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刪除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Step2.)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000" y="2060575"/>
            <a:ext cx="8128000" cy="468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78613026-4B56-4B50-BB1D-C1E17A151900}" type="slidenum">
              <a:rPr lang="zh-TW" altLang="en-US"/>
              <a:pPr>
                <a:defRPr/>
              </a:pPr>
              <a:t>37</a:t>
            </a:fld>
            <a:endParaRPr lang="en-US" altLang="zh-TW" dirty="0"/>
          </a:p>
        </p:txBody>
      </p:sp>
      <p:sp>
        <p:nvSpPr>
          <p:cNvPr id="73732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(11/14)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應收資料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同步預告發布、發布機關維護及</a:t>
            </a: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發布項目維護</a:t>
            </a: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654300" y="3021013"/>
            <a:ext cx="454025" cy="18415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086225" y="5705475"/>
            <a:ext cx="452438" cy="20478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3736" name="文字方塊 30"/>
          <p:cNvSpPr txBox="1">
            <a:spLocks noChangeArrowheads="1"/>
          </p:cNvSpPr>
          <p:nvPr/>
        </p:nvSpPr>
        <p:spPr bwMode="auto">
          <a:xfrm>
            <a:off x="3171825" y="2916238"/>
            <a:ext cx="2479675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新增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7" name="圓角矩形圖說文字 16"/>
          <p:cNvSpPr/>
          <p:nvPr/>
        </p:nvSpPr>
        <p:spPr>
          <a:xfrm>
            <a:off x="250825" y="4724400"/>
            <a:ext cx="2103438" cy="2032000"/>
          </a:xfrm>
          <a:prstGeom prst="wedgeRoundRectCallout">
            <a:avLst>
              <a:gd name="adj1" fmla="val 55145"/>
              <a:gd name="adj2" fmla="val -47822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0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若資料寫入方式為</a:t>
            </a:r>
            <a:r>
              <a:rPr kumimoji="0" lang="zh-TW" altLang="en-US" b="1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公務統計報表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，表示資料來自</a:t>
            </a:r>
            <a:r>
              <a:rPr kumimoji="0" lang="zh-TW" altLang="en-US" b="1" u="sng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應收資料維護</a:t>
            </a: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；若資料寫入方式為人工上傳時，需維護右頁面的各項欄位。</a:t>
            </a:r>
            <a:endParaRPr lang="zh-TW" altLang="en-US" dirty="0"/>
          </a:p>
        </p:txBody>
      </p:sp>
      <p:sp>
        <p:nvSpPr>
          <p:cNvPr id="73738" name="文字方塊 30"/>
          <p:cNvSpPr txBox="1">
            <a:spLocks noChangeArrowheads="1"/>
          </p:cNvSpPr>
          <p:nvPr/>
        </p:nvSpPr>
        <p:spPr bwMode="auto">
          <a:xfrm>
            <a:off x="4645025" y="5624513"/>
            <a:ext cx="2590800" cy="6461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輸入相關資訊後，點選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20" name="AutoShape 598"/>
          <p:cNvSpPr>
            <a:spLocks noChangeArrowheads="1"/>
          </p:cNvSpPr>
          <p:nvPr/>
        </p:nvSpPr>
        <p:spPr bwMode="auto">
          <a:xfrm>
            <a:off x="6221413" y="933450"/>
            <a:ext cx="2854325" cy="717550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2.4.2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發布項目維護：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新增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Step2.)</a:t>
            </a:r>
          </a:p>
        </p:txBody>
      </p:sp>
      <p:sp>
        <p:nvSpPr>
          <p:cNvPr id="12" name="圓角矩形圖說文字 11"/>
          <p:cNvSpPr/>
          <p:nvPr/>
        </p:nvSpPr>
        <p:spPr>
          <a:xfrm>
            <a:off x="5538788" y="3933825"/>
            <a:ext cx="2103437" cy="863600"/>
          </a:xfrm>
          <a:prstGeom prst="wedgeRoundRectCallout">
            <a:avLst>
              <a:gd name="adj1" fmla="val -64402"/>
              <a:gd name="adj2" fmla="val -25322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0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僅能新增資料寫入方式為人工上傳的項目。</a:t>
            </a:r>
            <a:endParaRPr lang="zh-TW" altLang="en-US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79" r="15195" b="7691"/>
          <a:stretch/>
        </p:blipFill>
        <p:spPr>
          <a:xfrm>
            <a:off x="251520" y="2132856"/>
            <a:ext cx="8687207" cy="4536504"/>
          </a:xfrm>
          <a:prstGeom prst="rect">
            <a:avLst/>
          </a:prstGeom>
        </p:spPr>
      </p:pic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5C0004A5-5CAF-4182-94D3-DBE8BEC52350}" type="slidenum">
              <a:rPr lang="zh-TW" altLang="en-US"/>
              <a:pPr>
                <a:defRPr/>
              </a:pPr>
              <a:t>38</a:t>
            </a:fld>
            <a:endParaRPr lang="en-US" altLang="zh-TW" dirty="0"/>
          </a:p>
        </p:txBody>
      </p:sp>
      <p:sp>
        <p:nvSpPr>
          <p:cNvPr id="7475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(12/14)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應收資料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同步預告發布、發布機關維護及</a:t>
            </a: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發布項目維護</a:t>
            </a: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322581" y="2893578"/>
            <a:ext cx="454025" cy="1905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652526" y="3410017"/>
            <a:ext cx="642710" cy="20660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4760" name="文字方塊 30"/>
          <p:cNvSpPr txBox="1">
            <a:spLocks noChangeArrowheads="1"/>
          </p:cNvSpPr>
          <p:nvPr/>
        </p:nvSpPr>
        <p:spPr bwMode="auto">
          <a:xfrm>
            <a:off x="2843808" y="2708920"/>
            <a:ext cx="2152415" cy="3683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編輯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74761" name="文字方塊 30"/>
          <p:cNvSpPr txBox="1">
            <a:spLocks noChangeArrowheads="1"/>
          </p:cNvSpPr>
          <p:nvPr/>
        </p:nvSpPr>
        <p:spPr bwMode="auto">
          <a:xfrm>
            <a:off x="4427984" y="3431674"/>
            <a:ext cx="3762021" cy="369888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修改後，點選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修改後返回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5" name="AutoShape 598"/>
          <p:cNvSpPr>
            <a:spLocks noChangeArrowheads="1"/>
          </p:cNvSpPr>
          <p:nvPr/>
        </p:nvSpPr>
        <p:spPr bwMode="auto">
          <a:xfrm>
            <a:off x="6211888" y="960438"/>
            <a:ext cx="2827337" cy="744537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2.4.2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發布項目維護：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編輯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Step2.)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78" r="15844" b="8797"/>
          <a:stretch/>
        </p:blipFill>
        <p:spPr>
          <a:xfrm>
            <a:off x="139498" y="2084598"/>
            <a:ext cx="8884365" cy="4609636"/>
          </a:xfrm>
          <a:prstGeom prst="rect">
            <a:avLst/>
          </a:prstGeom>
        </p:spPr>
      </p:pic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70B4A3AE-4493-46F2-8375-C0BB397A094D}" type="slidenum">
              <a:rPr lang="zh-TW" altLang="en-US"/>
              <a:pPr>
                <a:defRPr/>
              </a:pPr>
              <a:t>39</a:t>
            </a:fld>
            <a:endParaRPr lang="en-US" altLang="zh-TW" dirty="0"/>
          </a:p>
        </p:txBody>
      </p:sp>
      <p:sp>
        <p:nvSpPr>
          <p:cNvPr id="75780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(13/14)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同步預告發布資料、發布機關維護及</a:t>
            </a:r>
            <a:r>
              <a:rPr lang="zh-TW" altLang="en-US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發布項目維護</a:t>
            </a: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699792" y="2873828"/>
            <a:ext cx="454025" cy="1905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87638" y="5108934"/>
            <a:ext cx="442913" cy="21748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5784" name="文字方塊 30"/>
          <p:cNvSpPr txBox="1">
            <a:spLocks noChangeArrowheads="1"/>
          </p:cNvSpPr>
          <p:nvPr/>
        </p:nvSpPr>
        <p:spPr bwMode="auto">
          <a:xfrm>
            <a:off x="3226842" y="2769053"/>
            <a:ext cx="2447925" cy="3683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刪除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75785" name="文字方塊 30"/>
          <p:cNvSpPr txBox="1">
            <a:spLocks noChangeArrowheads="1"/>
          </p:cNvSpPr>
          <p:nvPr/>
        </p:nvSpPr>
        <p:spPr bwMode="auto">
          <a:xfrm>
            <a:off x="3948113" y="5364163"/>
            <a:ext cx="3576637" cy="3683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後，即刪除。</a:t>
            </a:r>
          </a:p>
        </p:txBody>
      </p:sp>
      <p:sp>
        <p:nvSpPr>
          <p:cNvPr id="14" name="AutoShape 598"/>
          <p:cNvSpPr>
            <a:spLocks noChangeArrowheads="1"/>
          </p:cNvSpPr>
          <p:nvPr/>
        </p:nvSpPr>
        <p:spPr bwMode="auto">
          <a:xfrm>
            <a:off x="6197600" y="974725"/>
            <a:ext cx="2827338" cy="730250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2.4.2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發布項目維護：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刪除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Step2.)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79" r="15195" b="7922"/>
          <a:stretch/>
        </p:blipFill>
        <p:spPr>
          <a:xfrm>
            <a:off x="231771" y="2132856"/>
            <a:ext cx="8712757" cy="4536504"/>
          </a:xfrm>
          <a:prstGeom prst="rect">
            <a:avLst/>
          </a:prstGeom>
        </p:spPr>
      </p:pic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2CAF56EF-7A58-4372-A2D2-47B01E7F3916}" type="slidenum">
              <a:rPr lang="zh-TW" altLang="en-US"/>
              <a:pPr>
                <a:defRPr/>
              </a:pPr>
              <a:t>40</a:t>
            </a:fld>
            <a:endParaRPr lang="en-US" altLang="zh-TW" dirty="0"/>
          </a:p>
        </p:txBody>
      </p:sp>
      <p:sp>
        <p:nvSpPr>
          <p:cNvPr id="76804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二、預告統計資料發布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(14/14)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應收資料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同步預告發布、發布機關維護及</a:t>
            </a:r>
            <a:r>
              <a:rPr lang="zh-TW" altLang="en-US" sz="2400" b="1" dirty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發布項目維護</a:t>
            </a: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113502" y="2897578"/>
            <a:ext cx="539750" cy="1905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320206" y="3573016"/>
            <a:ext cx="739775" cy="2159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6808" name="文字方塊 30"/>
          <p:cNvSpPr txBox="1">
            <a:spLocks noChangeArrowheads="1"/>
          </p:cNvSpPr>
          <p:nvPr/>
        </p:nvSpPr>
        <p:spPr bwMode="auto">
          <a:xfrm>
            <a:off x="3797715" y="2792803"/>
            <a:ext cx="2946400" cy="6461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變更順序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，可調整外網公布之顯示順序。</a:t>
            </a:r>
          </a:p>
        </p:txBody>
      </p:sp>
      <p:sp>
        <p:nvSpPr>
          <p:cNvPr id="76809" name="文字方塊 30"/>
          <p:cNvSpPr txBox="1">
            <a:spLocks noChangeArrowheads="1"/>
          </p:cNvSpPr>
          <p:nvPr/>
        </p:nvSpPr>
        <p:spPr bwMode="auto">
          <a:xfrm>
            <a:off x="3122141" y="3863008"/>
            <a:ext cx="3394075" cy="6461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直接用滑鼠拖曳調整順序後，點選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儲存後返回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4" name="AutoShape 598"/>
          <p:cNvSpPr>
            <a:spLocks noChangeArrowheads="1"/>
          </p:cNvSpPr>
          <p:nvPr/>
        </p:nvSpPr>
        <p:spPr bwMode="auto">
          <a:xfrm>
            <a:off x="6256338" y="962025"/>
            <a:ext cx="2813050" cy="730250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2.4.2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發布項目維護：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變更順序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Step2.)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8D5994D3-5E32-43B9-B59E-FDB4A0AC32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129199"/>
            <a:ext cx="8892480" cy="5447814"/>
          </a:xfrm>
          <a:prstGeom prst="rect">
            <a:avLst/>
          </a:prstGeom>
        </p:spPr>
      </p:pic>
      <p:sp>
        <p:nvSpPr>
          <p:cNvPr id="1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3EECEE56-A8C5-48CE-8EA5-FABF65614C0B}" type="slidenum">
              <a:rPr lang="zh-TW" altLang="en-US"/>
              <a:pPr>
                <a:defRPr/>
              </a:pPr>
              <a:t>41</a:t>
            </a:fld>
            <a:endParaRPr lang="en-US" altLang="zh-TW" dirty="0"/>
          </a:p>
        </p:txBody>
      </p:sp>
      <p:sp>
        <p:nvSpPr>
          <p:cNvPr id="7" name="圓角矩形圖說文字 6"/>
          <p:cNvSpPr/>
          <p:nvPr/>
        </p:nvSpPr>
        <p:spPr>
          <a:xfrm>
            <a:off x="4283969" y="4077072"/>
            <a:ext cx="4752527" cy="720079"/>
          </a:xfrm>
          <a:prstGeom prst="wedgeRoundRectCallout">
            <a:avLst>
              <a:gd name="adj1" fmla="val -21676"/>
              <a:gd name="adj2" fmla="val 46785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運用本系統功能自動產生之預告發布網頁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逕連結至各機關</a:t>
            </a: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單位</a:t>
            </a:r>
            <a:r>
              <a:rPr kumimoji="0"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kumimoji="0"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原有之預告發布網頁</a:t>
            </a:r>
            <a:endParaRPr kumimoji="0"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 dirty="0">
              <a:solidFill>
                <a:schemeClr val="accent2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41273E9F-4E0B-464A-BA94-7649929E51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6096" y="444629"/>
            <a:ext cx="3096344" cy="596046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B8DC8A26-FC74-44A7-AB8C-BDCBDF178412}"/>
              </a:ext>
            </a:extLst>
          </p:cNvPr>
          <p:cNvSpPr txBox="1"/>
          <p:nvPr/>
        </p:nvSpPr>
        <p:spPr>
          <a:xfrm>
            <a:off x="323528" y="575187"/>
            <a:ext cx="2812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苗栗縣統計資訊服務網</a:t>
            </a:r>
          </a:p>
        </p:txBody>
      </p:sp>
    </p:spTree>
    <p:extLst>
      <p:ext uri="{BB962C8B-B14F-4D97-AF65-F5344CB8AC3E}">
        <p14:creationId xmlns:p14="http://schemas.microsoft.com/office/powerpoint/2010/main" val="372783544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4A976BA4-1669-4107-8D43-7060CECA07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876" y="1268760"/>
            <a:ext cx="8190248" cy="4865665"/>
          </a:xfrm>
          <a:prstGeom prst="rect">
            <a:avLst/>
          </a:prstGeom>
        </p:spPr>
      </p:pic>
      <p:sp>
        <p:nvSpPr>
          <p:cNvPr id="1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3EECEE56-A8C5-48CE-8EA5-FABF65614C0B}" type="slidenum">
              <a:rPr lang="zh-TW" altLang="en-US"/>
              <a:pPr>
                <a:defRPr/>
              </a:pPr>
              <a:t>42</a:t>
            </a:fld>
            <a:endParaRPr lang="en-US" altLang="zh-TW" dirty="0"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4135F811-1B64-46B4-AAA6-62BDC95E70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064" y="535335"/>
            <a:ext cx="3810000" cy="733425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270196C7-BDBE-40AF-9FE3-F51CF4EC28D3}"/>
              </a:ext>
            </a:extLst>
          </p:cNvPr>
          <p:cNvSpPr txBox="1"/>
          <p:nvPr/>
        </p:nvSpPr>
        <p:spPr>
          <a:xfrm>
            <a:off x="443380" y="639585"/>
            <a:ext cx="2812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苗栗縣統計資訊服務網</a:t>
            </a:r>
          </a:p>
        </p:txBody>
      </p:sp>
    </p:spTree>
    <p:extLst>
      <p:ext uri="{BB962C8B-B14F-4D97-AF65-F5344CB8AC3E}">
        <p14:creationId xmlns:p14="http://schemas.microsoft.com/office/powerpoint/2010/main" val="170859481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AD8C22DF-0B33-4E2B-A71E-DDAB8AA30E0A}" type="slidenum">
              <a:rPr lang="zh-TW" altLang="en-US"/>
              <a:pPr>
                <a:defRPr/>
              </a:pPr>
              <a:t>43</a:t>
            </a:fld>
            <a:endParaRPr lang="en-US" altLang="zh-TW" dirty="0"/>
          </a:p>
        </p:txBody>
      </p:sp>
      <p:sp>
        <p:nvSpPr>
          <p:cNvPr id="78851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8852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marL="457200" lvl="1" indent="-457200" eaLnBrk="1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p"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報表編報及審核作業</a:t>
            </a:r>
          </a:p>
        </p:txBody>
      </p:sp>
      <p:sp>
        <p:nvSpPr>
          <p:cNvPr id="4" name="AutoShape 592"/>
          <p:cNvSpPr>
            <a:spLocks noChangeArrowheads="1"/>
          </p:cNvSpPr>
          <p:nvPr/>
        </p:nvSpPr>
        <p:spPr bwMode="auto">
          <a:xfrm>
            <a:off x="409575" y="2620963"/>
            <a:ext cx="1482725" cy="1223962"/>
          </a:xfrm>
          <a:prstGeom prst="flowChartProcess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8854" name="Line 595"/>
          <p:cNvSpPr>
            <a:spLocks noChangeShapeType="1"/>
          </p:cNvSpPr>
          <p:nvPr/>
        </p:nvSpPr>
        <p:spPr bwMode="auto">
          <a:xfrm>
            <a:off x="412750" y="3265488"/>
            <a:ext cx="1487488" cy="31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8855" name="Text Box 596"/>
          <p:cNvSpPr txBox="1">
            <a:spLocks noChangeArrowheads="1"/>
          </p:cNvSpPr>
          <p:nvPr/>
        </p:nvSpPr>
        <p:spPr bwMode="auto">
          <a:xfrm>
            <a:off x="314325" y="2708275"/>
            <a:ext cx="17256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algn="ctr" eaLnBrk="1" hangingPunct="1">
              <a:lnSpc>
                <a:spcPct val="96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500">
                <a:latin typeface="標楷體" pitchFamily="65" charset="-120"/>
                <a:ea typeface="標楷體" pitchFamily="65" charset="-120"/>
              </a:rPr>
              <a:t>進行本系統</a:t>
            </a:r>
            <a:endParaRPr lang="en-US" altLang="zh-TW" sz="1500"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ct val="96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500">
                <a:latin typeface="標楷體" pitchFamily="65" charset="-120"/>
                <a:ea typeface="標楷體" pitchFamily="65" charset="-120"/>
              </a:rPr>
              <a:t>報表編報作業</a:t>
            </a:r>
            <a:endParaRPr lang="en-US" altLang="zh-TW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8856" name="Text Box 597"/>
          <p:cNvSpPr txBox="1">
            <a:spLocks noChangeArrowheads="1"/>
          </p:cNvSpPr>
          <p:nvPr/>
        </p:nvSpPr>
        <p:spPr bwMode="auto">
          <a:xfrm>
            <a:off x="314325" y="3413125"/>
            <a:ext cx="172561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algn="ctr" eaLnBrk="1" hangingPunct="1">
              <a:lnSpc>
                <a:spcPct val="96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500">
                <a:latin typeface="標楷體" pitchFamily="65" charset="-120"/>
                <a:ea typeface="標楷體" pitchFamily="65" charset="-120"/>
              </a:rPr>
              <a:t>局處業務單位</a:t>
            </a:r>
            <a:endParaRPr lang="zh-TW" altLang="zh-TW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AutoShape 592"/>
          <p:cNvSpPr>
            <a:spLocks noChangeArrowheads="1"/>
          </p:cNvSpPr>
          <p:nvPr/>
        </p:nvSpPr>
        <p:spPr bwMode="auto">
          <a:xfrm>
            <a:off x="2714625" y="2620963"/>
            <a:ext cx="1482725" cy="1408112"/>
          </a:xfrm>
          <a:prstGeom prst="flowChartProcess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8858" name="Line 595"/>
          <p:cNvSpPr>
            <a:spLocks noChangeShapeType="1"/>
          </p:cNvSpPr>
          <p:nvPr/>
        </p:nvSpPr>
        <p:spPr bwMode="auto">
          <a:xfrm>
            <a:off x="2717800" y="3265488"/>
            <a:ext cx="1485900" cy="31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8859" name="Text Box 596"/>
          <p:cNvSpPr txBox="1">
            <a:spLocks noChangeArrowheads="1"/>
          </p:cNvSpPr>
          <p:nvPr/>
        </p:nvSpPr>
        <p:spPr bwMode="auto">
          <a:xfrm>
            <a:off x="2619375" y="2781300"/>
            <a:ext cx="17240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algn="ctr" eaLnBrk="1" hangingPunct="1">
              <a:lnSpc>
                <a:spcPct val="96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5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＊</a:t>
            </a:r>
            <a:r>
              <a:rPr lang="zh-TW" altLang="en-US" sz="1500" dirty="0">
                <a:latin typeface="標楷體" pitchFamily="65" charset="-120"/>
                <a:ea typeface="標楷體" pitchFamily="65" charset="-120"/>
              </a:rPr>
              <a:t>報表審核</a:t>
            </a:r>
            <a:endParaRPr lang="en-US" altLang="zh-TW" sz="15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8860" name="Text Box 597"/>
          <p:cNvSpPr txBox="1">
            <a:spLocks noChangeArrowheads="1"/>
          </p:cNvSpPr>
          <p:nvPr/>
        </p:nvSpPr>
        <p:spPr bwMode="auto">
          <a:xfrm>
            <a:off x="2619375" y="3217863"/>
            <a:ext cx="172402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algn="ctr" eaLnBrk="1" hangingPunct="1">
              <a:lnSpc>
                <a:spcPct val="96000"/>
              </a:lnSpc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lang="zh-TW" altLang="en-US" sz="1500" dirty="0">
                <a:latin typeface="標楷體" pitchFamily="65" charset="-120"/>
                <a:ea typeface="標楷體" pitchFamily="65" charset="-120"/>
              </a:rPr>
              <a:t>局處業務單位、</a:t>
            </a:r>
            <a:endParaRPr lang="en-US" altLang="zh-TW" sz="1500" dirty="0"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ct val="96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500" dirty="0">
                <a:latin typeface="標楷體" pitchFamily="65" charset="-120"/>
                <a:ea typeface="標楷體" pitchFamily="65" charset="-120"/>
              </a:rPr>
              <a:t>局處統</a:t>
            </a:r>
            <a:r>
              <a:rPr lang="en-US" altLang="zh-TW" sz="15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500" dirty="0">
                <a:latin typeface="標楷體" pitchFamily="65" charset="-120"/>
                <a:ea typeface="標楷體" pitchFamily="65" charset="-120"/>
              </a:rPr>
              <a:t>會</a:t>
            </a:r>
            <a:r>
              <a:rPr lang="en-US" altLang="zh-TW" sz="1500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1500" dirty="0">
                <a:latin typeface="標楷體" pitchFamily="65" charset="-120"/>
                <a:ea typeface="標楷體" pitchFamily="65" charset="-120"/>
              </a:rPr>
              <a:t>計室、</a:t>
            </a:r>
            <a:endParaRPr lang="en-US" altLang="zh-TW" sz="1500" dirty="0"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ct val="96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500" dirty="0">
                <a:latin typeface="標楷體" pitchFamily="65" charset="-120"/>
                <a:ea typeface="標楷體" pitchFamily="65" charset="-120"/>
              </a:rPr>
              <a:t>主計處</a:t>
            </a:r>
            <a:endParaRPr lang="zh-TW" altLang="zh-TW" sz="15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向右箭號 16"/>
          <p:cNvSpPr/>
          <p:nvPr/>
        </p:nvSpPr>
        <p:spPr>
          <a:xfrm>
            <a:off x="2043113" y="2981325"/>
            <a:ext cx="576262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" name="向右箭號 17"/>
          <p:cNvSpPr/>
          <p:nvPr/>
        </p:nvSpPr>
        <p:spPr>
          <a:xfrm>
            <a:off x="4346575" y="2981325"/>
            <a:ext cx="576263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流程圖: 決策 18"/>
          <p:cNvSpPr/>
          <p:nvPr/>
        </p:nvSpPr>
        <p:spPr>
          <a:xfrm>
            <a:off x="5067300" y="2565400"/>
            <a:ext cx="1368425" cy="1303338"/>
          </a:xfrm>
          <a:prstGeom prst="flowChartDecisi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500" dirty="0">
                <a:latin typeface="標楷體" pitchFamily="65" charset="-120"/>
                <a:ea typeface="標楷體" pitchFamily="65" charset="-120"/>
              </a:rPr>
              <a:t>審核</a:t>
            </a:r>
            <a:r>
              <a:rPr kumimoji="0" lang="zh-TW" altLang="zh-TW" sz="1500" dirty="0">
                <a:latin typeface="標楷體" pitchFamily="65" charset="-120"/>
                <a:ea typeface="標楷體" pitchFamily="65" charset="-120"/>
              </a:rPr>
              <a:t>是否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sz="1500" dirty="0">
                <a:latin typeface="標楷體" pitchFamily="65" charset="-120"/>
                <a:ea typeface="標楷體" pitchFamily="65" charset="-120"/>
              </a:rPr>
              <a:t>通過</a:t>
            </a:r>
          </a:p>
        </p:txBody>
      </p:sp>
      <p:sp>
        <p:nvSpPr>
          <p:cNvPr id="22" name="弧形箭號 (上彎) 21"/>
          <p:cNvSpPr/>
          <p:nvPr/>
        </p:nvSpPr>
        <p:spPr>
          <a:xfrm>
            <a:off x="1151444" y="3916734"/>
            <a:ext cx="4779966" cy="720079"/>
          </a:xfrm>
          <a:prstGeom prst="curvedUpArrow">
            <a:avLst/>
          </a:prstGeom>
          <a:solidFill>
            <a:schemeClr val="accent1"/>
          </a:solidFill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50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8865" name="文字方塊 22"/>
          <p:cNvSpPr txBox="1">
            <a:spLocks noChangeArrowheads="1"/>
          </p:cNvSpPr>
          <p:nvPr/>
        </p:nvSpPr>
        <p:spPr bwMode="auto">
          <a:xfrm>
            <a:off x="3411538" y="4348163"/>
            <a:ext cx="57626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1500">
                <a:latin typeface="標楷體" pitchFamily="65" charset="-120"/>
                <a:ea typeface="標楷體" pitchFamily="65" charset="-120"/>
              </a:rPr>
              <a:t>否</a:t>
            </a:r>
          </a:p>
        </p:txBody>
      </p:sp>
      <p:sp>
        <p:nvSpPr>
          <p:cNvPr id="27" name="AutoShape 598"/>
          <p:cNvSpPr>
            <a:spLocks noChangeArrowheads="1"/>
          </p:cNvSpPr>
          <p:nvPr/>
        </p:nvSpPr>
        <p:spPr bwMode="auto">
          <a:xfrm>
            <a:off x="2555776" y="4941168"/>
            <a:ext cx="2711450" cy="1800945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>
              <a:lnSpc>
                <a:spcPct val="96000"/>
              </a:lnSpc>
              <a:defRPr/>
            </a:pPr>
            <a:r>
              <a:rPr lang="en-US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2.3.4</a:t>
            </a:r>
            <a:r>
              <a:rPr lang="zh-TW" altLang="en-US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</a:t>
            </a:r>
            <a:r>
              <a:rPr lang="en-US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[</a:t>
            </a:r>
            <a:r>
              <a:rPr lang="zh-TW" altLang="en-US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業務單位</a:t>
            </a:r>
            <a:r>
              <a:rPr lang="en-US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]</a:t>
            </a:r>
            <a:r>
              <a:rPr lang="zh-TW" altLang="en-US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：</a:t>
            </a:r>
            <a:endParaRPr lang="en-US" altLang="zh-TW" sz="15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285750" indent="-285750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開啟報表</a:t>
            </a:r>
            <a:endParaRPr lang="en-US" altLang="zh-TW" sz="15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285750" indent="-285750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endParaRPr lang="en-US" altLang="zh-TW" sz="15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>
              <a:lnSpc>
                <a:spcPct val="96000"/>
              </a:lnSpc>
              <a:defRPr/>
            </a:pPr>
            <a:r>
              <a:rPr lang="en-US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2.3.3</a:t>
            </a:r>
            <a:r>
              <a:rPr lang="zh-TW" altLang="en-US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</a:t>
            </a:r>
            <a:r>
              <a:rPr lang="en-US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[</a:t>
            </a:r>
            <a:r>
              <a:rPr lang="zh-TW" altLang="en-US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統</a:t>
            </a:r>
            <a:r>
              <a:rPr lang="en-US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會</a:t>
            </a:r>
            <a:r>
              <a:rPr lang="en-US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)</a:t>
            </a:r>
            <a:r>
              <a:rPr lang="zh-TW" altLang="en-US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計室</a:t>
            </a:r>
            <a:r>
              <a:rPr lang="en-US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]</a:t>
            </a:r>
            <a:r>
              <a:rPr lang="zh-TW" altLang="en-US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：</a:t>
            </a:r>
            <a:endParaRPr lang="en-US" altLang="zh-TW" sz="15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285750" indent="-285750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開啟報表</a:t>
            </a:r>
            <a:endParaRPr lang="en-US" altLang="zh-TW" sz="15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285750" indent="-285750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endParaRPr lang="en-US" altLang="zh-TW" sz="15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>
              <a:lnSpc>
                <a:spcPct val="96000"/>
              </a:lnSpc>
              <a:defRPr/>
            </a:pPr>
            <a:r>
              <a:rPr lang="en-US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2.3.2</a:t>
            </a:r>
            <a:r>
              <a:rPr lang="zh-TW" altLang="en-US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審核作業：</a:t>
            </a:r>
            <a:endParaRPr lang="en-US" altLang="zh-TW" sz="15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285750" indent="-285750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開啟報表</a:t>
            </a:r>
          </a:p>
        </p:txBody>
      </p:sp>
      <p:sp>
        <p:nvSpPr>
          <p:cNvPr id="78867" name="文字方塊 31"/>
          <p:cNvSpPr txBox="1">
            <a:spLocks noChangeArrowheads="1"/>
          </p:cNvSpPr>
          <p:nvPr/>
        </p:nvSpPr>
        <p:spPr bwMode="auto">
          <a:xfrm>
            <a:off x="6516688" y="2790825"/>
            <a:ext cx="57626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1500">
                <a:latin typeface="標楷體" pitchFamily="65" charset="-120"/>
                <a:ea typeface="標楷體" pitchFamily="65" charset="-120"/>
              </a:rPr>
              <a:t>是</a:t>
            </a:r>
          </a:p>
        </p:txBody>
      </p:sp>
      <p:sp>
        <p:nvSpPr>
          <p:cNvPr id="37" name="AutoShape 592"/>
          <p:cNvSpPr>
            <a:spLocks noChangeArrowheads="1"/>
          </p:cNvSpPr>
          <p:nvPr/>
        </p:nvSpPr>
        <p:spPr bwMode="auto">
          <a:xfrm>
            <a:off x="7188200" y="2644775"/>
            <a:ext cx="1482725" cy="1223963"/>
          </a:xfrm>
          <a:prstGeom prst="flowChartProcess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8869" name="Line 595"/>
          <p:cNvSpPr>
            <a:spLocks noChangeShapeType="1"/>
          </p:cNvSpPr>
          <p:nvPr/>
        </p:nvSpPr>
        <p:spPr bwMode="auto">
          <a:xfrm>
            <a:off x="7170738" y="3586163"/>
            <a:ext cx="1485900" cy="15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8870" name="Text Box 596"/>
          <p:cNvSpPr txBox="1">
            <a:spLocks noChangeArrowheads="1"/>
          </p:cNvSpPr>
          <p:nvPr/>
        </p:nvSpPr>
        <p:spPr bwMode="auto">
          <a:xfrm>
            <a:off x="7140575" y="2781300"/>
            <a:ext cx="162083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algn="ctr" eaLnBrk="1" hangingPunct="1">
              <a:lnSpc>
                <a:spcPct val="96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500">
                <a:latin typeface="標楷體" pitchFamily="65" charset="-120"/>
                <a:ea typeface="標楷體" pitchFamily="65" charset="-120"/>
              </a:rPr>
              <a:t>依定義之智慧標籤將數值儲存</a:t>
            </a:r>
            <a:endParaRPr lang="en-US" altLang="zh-TW" sz="1500"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ct val="96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500">
                <a:latin typeface="標楷體" pitchFamily="65" charset="-120"/>
                <a:ea typeface="標楷體" pitchFamily="65" charset="-120"/>
              </a:rPr>
              <a:t>至資料庫</a:t>
            </a:r>
            <a:endParaRPr lang="en-US" altLang="zh-TW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8871" name="Text Box 597"/>
          <p:cNvSpPr txBox="1">
            <a:spLocks noChangeArrowheads="1"/>
          </p:cNvSpPr>
          <p:nvPr/>
        </p:nvSpPr>
        <p:spPr bwMode="auto">
          <a:xfrm>
            <a:off x="7092950" y="3597275"/>
            <a:ext cx="17240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algn="ctr" eaLnBrk="1" hangingPunct="1">
              <a:lnSpc>
                <a:spcPct val="96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500">
                <a:latin typeface="標楷體" pitchFamily="65" charset="-120"/>
                <a:ea typeface="標楷體" pitchFamily="65" charset="-120"/>
              </a:rPr>
              <a:t>主計處</a:t>
            </a:r>
            <a:endParaRPr lang="zh-TW" altLang="zh-TW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8872" name="文字方塊 30"/>
          <p:cNvSpPr txBox="1">
            <a:spLocks noChangeArrowheads="1"/>
          </p:cNvSpPr>
          <p:nvPr/>
        </p:nvSpPr>
        <p:spPr bwMode="auto">
          <a:xfrm>
            <a:off x="0" y="2646363"/>
            <a:ext cx="461963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1800" b="1">
                <a:latin typeface="標楷體" pitchFamily="65" charset="-120"/>
                <a:ea typeface="標楷體" pitchFamily="65" charset="-120"/>
              </a:rPr>
              <a:t>業務流程</a:t>
            </a:r>
          </a:p>
        </p:txBody>
      </p:sp>
      <p:sp>
        <p:nvSpPr>
          <p:cNvPr id="78873" name="文字方塊 40"/>
          <p:cNvSpPr txBox="1">
            <a:spLocks noChangeArrowheads="1"/>
          </p:cNvSpPr>
          <p:nvPr/>
        </p:nvSpPr>
        <p:spPr bwMode="auto">
          <a:xfrm>
            <a:off x="0" y="5175250"/>
            <a:ext cx="461963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1800" b="1">
                <a:latin typeface="標楷體" pitchFamily="65" charset="-120"/>
                <a:ea typeface="標楷體" pitchFamily="65" charset="-120"/>
              </a:rPr>
              <a:t>系統流程</a:t>
            </a:r>
          </a:p>
        </p:txBody>
      </p:sp>
      <p:sp>
        <p:nvSpPr>
          <p:cNvPr id="42" name="向右箭號 41"/>
          <p:cNvSpPr/>
          <p:nvPr/>
        </p:nvSpPr>
        <p:spPr>
          <a:xfrm>
            <a:off x="6550025" y="3016250"/>
            <a:ext cx="576263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8" name="AutoShape 598"/>
          <p:cNvSpPr>
            <a:spLocks noChangeArrowheads="1"/>
          </p:cNvSpPr>
          <p:nvPr/>
        </p:nvSpPr>
        <p:spPr bwMode="auto">
          <a:xfrm>
            <a:off x="412750" y="5022851"/>
            <a:ext cx="1782986" cy="1574502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>
              <a:lnSpc>
                <a:spcPct val="96000"/>
              </a:lnSpc>
              <a:defRPr/>
            </a:pPr>
            <a:r>
              <a:rPr lang="en-US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2.2.1</a:t>
            </a:r>
            <a:r>
              <a:rPr lang="zh-TW" altLang="en-US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報表報送及編製作業：</a:t>
            </a:r>
            <a:endParaRPr lang="en-US" altLang="zh-TW" sz="15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285750" indent="-285750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zh-TW" sz="1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報表報送</a:t>
            </a:r>
          </a:p>
        </p:txBody>
      </p:sp>
      <p:sp>
        <p:nvSpPr>
          <p:cNvPr id="21" name="右彎箭號 20"/>
          <p:cNvSpPr/>
          <p:nvPr/>
        </p:nvSpPr>
        <p:spPr>
          <a:xfrm>
            <a:off x="6683375" y="2060575"/>
            <a:ext cx="442913" cy="792163"/>
          </a:xfrm>
          <a:prstGeom prst="ben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solidFill>
                <a:schemeClr val="tx1"/>
              </a:solidFill>
            </a:endParaRPr>
          </a:p>
        </p:txBody>
      </p:sp>
      <p:sp>
        <p:nvSpPr>
          <p:cNvPr id="35" name="AutoShape 592"/>
          <p:cNvSpPr>
            <a:spLocks noChangeArrowheads="1"/>
          </p:cNvSpPr>
          <p:nvPr/>
        </p:nvSpPr>
        <p:spPr bwMode="auto">
          <a:xfrm>
            <a:off x="7196138" y="1622425"/>
            <a:ext cx="1482725" cy="917575"/>
          </a:xfrm>
          <a:prstGeom prst="flowChartProcess">
            <a:avLst/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8878" name="Line 595"/>
          <p:cNvSpPr>
            <a:spLocks noChangeShapeType="1"/>
          </p:cNvSpPr>
          <p:nvPr/>
        </p:nvSpPr>
        <p:spPr bwMode="auto">
          <a:xfrm>
            <a:off x="7178675" y="2257425"/>
            <a:ext cx="1487488" cy="15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8879" name="Text Box 596"/>
          <p:cNvSpPr txBox="1">
            <a:spLocks noChangeArrowheads="1"/>
          </p:cNvSpPr>
          <p:nvPr/>
        </p:nvSpPr>
        <p:spPr bwMode="auto">
          <a:xfrm>
            <a:off x="7150100" y="1628775"/>
            <a:ext cx="1620838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algn="ctr" eaLnBrk="1" hangingPunct="1">
              <a:lnSpc>
                <a:spcPct val="96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500">
                <a:latin typeface="標楷體" pitchFamily="65" charset="-120"/>
                <a:ea typeface="標楷體" pitchFamily="65" charset="-120"/>
              </a:rPr>
              <a:t>將報表資料</a:t>
            </a:r>
            <a:endParaRPr lang="en-US" altLang="zh-TW" sz="1500"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ct val="96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500">
                <a:latin typeface="標楷體" pitchFamily="65" charset="-120"/>
                <a:ea typeface="標楷體" pitchFamily="65" charset="-120"/>
              </a:rPr>
              <a:t>逕送中央部會</a:t>
            </a:r>
            <a:endParaRPr lang="zh-TW" altLang="zh-TW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8880" name="Text Box 597"/>
          <p:cNvSpPr txBox="1">
            <a:spLocks noChangeArrowheads="1"/>
          </p:cNvSpPr>
          <p:nvPr/>
        </p:nvSpPr>
        <p:spPr bwMode="auto">
          <a:xfrm>
            <a:off x="7100888" y="2268538"/>
            <a:ext cx="17256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algn="ctr" eaLnBrk="1" hangingPunct="1">
              <a:lnSpc>
                <a:spcPct val="96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500">
                <a:latin typeface="標楷體" pitchFamily="65" charset="-120"/>
                <a:ea typeface="標楷體" pitchFamily="65" charset="-120"/>
              </a:rPr>
              <a:t>局處業務單位</a:t>
            </a:r>
            <a:endParaRPr lang="zh-TW" altLang="zh-TW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8881" name="文字方塊 23"/>
          <p:cNvSpPr txBox="1">
            <a:spLocks noChangeArrowheads="1"/>
          </p:cNvSpPr>
          <p:nvPr/>
        </p:nvSpPr>
        <p:spPr bwMode="auto">
          <a:xfrm>
            <a:off x="5795963" y="2122488"/>
            <a:ext cx="104775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1500">
                <a:latin typeface="標楷體" pitchFamily="65" charset="-120"/>
                <a:ea typeface="標楷體" pitchFamily="65" charset="-120"/>
              </a:rPr>
              <a:t>如需報送</a:t>
            </a:r>
            <a:endParaRPr kumimoji="0" lang="en-US" altLang="zh-TW" sz="150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1500">
                <a:latin typeface="標楷體" pitchFamily="65" charset="-120"/>
                <a:ea typeface="標楷體" pitchFamily="65" charset="-120"/>
              </a:rPr>
              <a:t>中央部會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5508104" y="4524376"/>
            <a:ext cx="3528391" cy="1354217"/>
          </a:xfrm>
          <a:prstGeom prst="rect">
            <a:avLst/>
          </a:prstGeom>
          <a:noFill/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＊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報表審核</a:t>
            </a: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  <a:sym typeface="Wingdings 2"/>
              </a:rPr>
              <a:t>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府內單位：局處業務單位→主計處</a:t>
            </a:r>
            <a:endParaRPr lang="en-US" altLang="zh-TW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  <a:sym typeface="Wingdings 2"/>
              </a:rPr>
              <a:t>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所屬機關：局處業務單位→局處統（會）計室→主計處</a:t>
            </a:r>
            <a:endParaRPr lang="en-US" altLang="zh-TW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408A43CB-3A23-4959-8EAB-EBF42A7943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8552"/>
          <a:stretch/>
        </p:blipFill>
        <p:spPr>
          <a:xfrm>
            <a:off x="-1" y="2880360"/>
            <a:ext cx="9144001" cy="2132816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669ECB77-BE6E-42F8-81CB-877539071DC4}" type="slidenum">
              <a:rPr lang="zh-TW" altLang="en-US"/>
              <a:pPr>
                <a:defRPr/>
              </a:pPr>
              <a:t>44</a:t>
            </a:fld>
            <a:endParaRPr lang="en-US" altLang="zh-TW" dirty="0"/>
          </a:p>
        </p:txBody>
      </p:sp>
      <p:sp>
        <p:nvSpPr>
          <p:cNvPr id="7987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(2/16)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報表編報</a:t>
            </a:r>
            <a:endParaRPr lang="en-US" altLang="zh-TW" sz="3200" dirty="0">
              <a:latin typeface="標楷體" pitchFamily="65" charset="-120"/>
              <a:ea typeface="標楷體" pitchFamily="65" charset="-120"/>
            </a:endParaRPr>
          </a:p>
          <a:p>
            <a:pPr marL="640080" lvl="1" indent="-27432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2.2.1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報表報送及編製作業</a:t>
            </a:r>
            <a:endParaRPr lang="en-US" altLang="zh-TW" sz="2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13410" y="3546798"/>
            <a:ext cx="1538709" cy="30130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>
            <a:extLst>
              <a:ext uri="{FF2B5EF4-FFF2-40B4-BE49-F238E27FC236}">
                <a16:creationId xmlns:a16="http://schemas.microsoft.com/office/drawing/2014/main" id="{F2ACA5A8-6A89-4CA4-BE5E-7DBED8C474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89022"/>
            <a:ext cx="9144000" cy="4568978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4D288593-2CE3-4BC9-A065-4AF3FC7AC3EA}" type="slidenum">
              <a:rPr lang="zh-TW" altLang="en-US"/>
              <a:pPr>
                <a:defRPr/>
              </a:pPr>
              <a:t>45</a:t>
            </a:fld>
            <a:endParaRPr lang="en-US" altLang="zh-TW" dirty="0"/>
          </a:p>
        </p:txBody>
      </p:sp>
      <p:sp>
        <p:nvSpPr>
          <p:cNvPr id="81924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(3/16)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報表編報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613099" y="2992437"/>
            <a:ext cx="668338" cy="20478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AutoShape 598"/>
          <p:cNvSpPr>
            <a:spLocks noChangeArrowheads="1"/>
          </p:cNvSpPr>
          <p:nvPr/>
        </p:nvSpPr>
        <p:spPr bwMode="auto">
          <a:xfrm>
            <a:off x="5875338" y="1071563"/>
            <a:ext cx="3016250" cy="863600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2.2.1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報表報送及編製作業：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報表報送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Step6.)</a:t>
            </a:r>
          </a:p>
        </p:txBody>
      </p:sp>
      <p:sp>
        <p:nvSpPr>
          <p:cNvPr id="81928" name="文字方塊 30"/>
          <p:cNvSpPr txBox="1">
            <a:spLocks noChangeArrowheads="1"/>
          </p:cNvSpPr>
          <p:nvPr/>
        </p:nvSpPr>
        <p:spPr bwMode="auto">
          <a:xfrm>
            <a:off x="678397" y="3266760"/>
            <a:ext cx="2015629" cy="923330"/>
          </a:xfrm>
          <a:prstGeom prst="rect">
            <a:avLst/>
          </a:prstGeom>
          <a:solidFill>
            <a:srgbClr val="EBDDC3">
              <a:alpha val="78824"/>
            </a:srgb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勾選欲報送報表後點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報表報送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1" name="圓角矩形圖說文字 10"/>
          <p:cNvSpPr/>
          <p:nvPr/>
        </p:nvSpPr>
        <p:spPr>
          <a:xfrm>
            <a:off x="1250232" y="1991010"/>
            <a:ext cx="7704856" cy="722821"/>
          </a:xfrm>
          <a:prstGeom prst="wedgeRoundRectCallout">
            <a:avLst>
              <a:gd name="adj1" fmla="val -59275"/>
              <a:gd name="adj2" fmla="val 34610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0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分為「例行報表報送」及「修正報表報送」兩個頁面。例行報表報送經審核完成後，如需修正資料，請至「修正報表報送」頁面進行修正報表報送作業。</a:t>
            </a:r>
            <a:endParaRPr lang="zh-TW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8326635" y="4386659"/>
            <a:ext cx="277813" cy="19367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1931" name="文字方塊 30"/>
          <p:cNvSpPr txBox="1">
            <a:spLocks noChangeArrowheads="1"/>
          </p:cNvSpPr>
          <p:nvPr/>
        </p:nvSpPr>
        <p:spPr bwMode="auto">
          <a:xfrm>
            <a:off x="7171780" y="4638277"/>
            <a:ext cx="1872208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上傳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的資料夾圖示。</a:t>
            </a:r>
          </a:p>
        </p:txBody>
      </p:sp>
      <p:sp>
        <p:nvSpPr>
          <p:cNvPr id="13" name="摺角紙張 12"/>
          <p:cNvSpPr/>
          <p:nvPr/>
        </p:nvSpPr>
        <p:spPr>
          <a:xfrm>
            <a:off x="1547664" y="5019756"/>
            <a:ext cx="3236441" cy="1474381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zh-TW" alt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注意事項：</a:t>
            </a:r>
            <a:endParaRPr lang="en-US" altLang="zh-TW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/>
            <a:r>
              <a:rPr lang="zh-TW" alt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開啟本功能預設出現為本月份自己承辦應報送之所有報表，如需查看其他月份，請變更「資料起始日」查詢條件。</a:t>
            </a:r>
            <a:endParaRPr lang="en-US" altLang="zh-TW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橢圓 1"/>
          <p:cNvSpPr/>
          <p:nvPr/>
        </p:nvSpPr>
        <p:spPr>
          <a:xfrm>
            <a:off x="2818284" y="2687159"/>
            <a:ext cx="1728192" cy="351780"/>
          </a:xfrm>
          <a:prstGeom prst="ellipse">
            <a:avLst/>
          </a:prstGeom>
          <a:noFill/>
          <a:ln w="3492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" name="直線單箭頭接點 8"/>
          <p:cNvCxnSpPr>
            <a:cxnSpLocks/>
            <a:endCxn id="13" idx="0"/>
          </p:cNvCxnSpPr>
          <p:nvPr/>
        </p:nvCxnSpPr>
        <p:spPr>
          <a:xfrm flipH="1">
            <a:off x="3165885" y="2809754"/>
            <a:ext cx="575765" cy="2210002"/>
          </a:xfrm>
          <a:prstGeom prst="straightConnector1">
            <a:avLst/>
          </a:prstGeom>
          <a:ln w="31750">
            <a:prstDash val="sysDash"/>
            <a:headEnd type="triangle"/>
            <a:tailEnd type="non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31D18242-7791-484C-BA6E-11EEC4DE0C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362" y="2135088"/>
            <a:ext cx="8134350" cy="4648200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100F67F9-6576-4A14-B035-5ABB709AC02C}" type="slidenum">
              <a:rPr lang="zh-TW" altLang="en-US"/>
              <a:pPr>
                <a:defRPr/>
              </a:pPr>
              <a:t>46</a:t>
            </a:fld>
            <a:endParaRPr lang="en-US" altLang="zh-TW" dirty="0"/>
          </a:p>
        </p:txBody>
      </p:sp>
      <p:sp>
        <p:nvSpPr>
          <p:cNvPr id="82948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(4/16)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報表編報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200775" y="5282375"/>
            <a:ext cx="766763" cy="2159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925888" y="6434138"/>
            <a:ext cx="722312" cy="18415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2952" name="文字方塊 30"/>
          <p:cNvSpPr txBox="1">
            <a:spLocks noChangeArrowheads="1"/>
          </p:cNvSpPr>
          <p:nvPr/>
        </p:nvSpPr>
        <p:spPr bwMode="auto">
          <a:xfrm>
            <a:off x="6577013" y="4583113"/>
            <a:ext cx="2532062" cy="6461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Step3.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瀏覽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，選取存放檔案的資料夾。</a:t>
            </a:r>
          </a:p>
        </p:txBody>
      </p:sp>
      <p:sp>
        <p:nvSpPr>
          <p:cNvPr id="82953" name="文字方塊 30"/>
          <p:cNvSpPr txBox="1">
            <a:spLocks noChangeArrowheads="1"/>
          </p:cNvSpPr>
          <p:nvPr/>
        </p:nvSpPr>
        <p:spPr bwMode="auto">
          <a:xfrm>
            <a:off x="4787900" y="6067425"/>
            <a:ext cx="2794000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Step4.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選取要上傳的檔案後，點選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開啟舊檔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0" name="AutoShape 598"/>
          <p:cNvSpPr>
            <a:spLocks noChangeArrowheads="1"/>
          </p:cNvSpPr>
          <p:nvPr/>
        </p:nvSpPr>
        <p:spPr bwMode="auto">
          <a:xfrm>
            <a:off x="5875338" y="1071563"/>
            <a:ext cx="3016250" cy="863600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2.2.1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報表報送及編製作業：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報表報送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Step6.)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63B77064-AB0F-4E8D-8C64-59B867DB04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362" y="2062163"/>
            <a:ext cx="8134350" cy="4733925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F774FA12-B9CF-4119-BF5B-BCEF162FD68B}" type="slidenum">
              <a:rPr lang="zh-TW" altLang="en-US"/>
              <a:pPr>
                <a:defRPr/>
              </a:pPr>
              <a:t>47</a:t>
            </a:fld>
            <a:endParaRPr lang="en-US" altLang="zh-TW" dirty="0"/>
          </a:p>
        </p:txBody>
      </p:sp>
      <p:sp>
        <p:nvSpPr>
          <p:cNvPr id="83972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(5/16)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報表編報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200775" y="5270500"/>
            <a:ext cx="766763" cy="2159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3975" name="文字方塊 30"/>
          <p:cNvSpPr txBox="1">
            <a:spLocks noChangeArrowheads="1"/>
          </p:cNvSpPr>
          <p:nvPr/>
        </p:nvSpPr>
        <p:spPr bwMode="auto">
          <a:xfrm>
            <a:off x="6359525" y="5580063"/>
            <a:ext cx="2389188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Step5.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上傳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8" name="AutoShape 598"/>
          <p:cNvSpPr>
            <a:spLocks noChangeArrowheads="1"/>
          </p:cNvSpPr>
          <p:nvPr/>
        </p:nvSpPr>
        <p:spPr bwMode="auto">
          <a:xfrm>
            <a:off x="5875338" y="1071563"/>
            <a:ext cx="3016250" cy="863600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2.2.1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報表報送及編製作業：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報表報送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Step6.)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4D4ACE55-CEB8-4355-82B5-C176EED8EB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22514"/>
            <a:ext cx="9144000" cy="4568978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35FA417F-458E-49BB-8605-E95799F0EBAA}" type="slidenum">
              <a:rPr lang="zh-TW" altLang="en-US"/>
              <a:pPr>
                <a:defRPr/>
              </a:pPr>
              <a:t>48</a:t>
            </a:fld>
            <a:endParaRPr lang="en-US" altLang="zh-TW" dirty="0"/>
          </a:p>
        </p:txBody>
      </p:sp>
      <p:sp>
        <p:nvSpPr>
          <p:cNvPr id="8499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(6/16)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報表編報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35820" y="4437236"/>
            <a:ext cx="215900" cy="2159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4999" name="文字方塊 30"/>
          <p:cNvSpPr txBox="1">
            <a:spLocks noChangeArrowheads="1"/>
          </p:cNvSpPr>
          <p:nvPr/>
        </p:nvSpPr>
        <p:spPr bwMode="auto">
          <a:xfrm>
            <a:off x="5466841" y="6430963"/>
            <a:ext cx="2387600" cy="369888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Step6.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確認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9" name="矩形 8"/>
          <p:cNvSpPr/>
          <p:nvPr/>
        </p:nvSpPr>
        <p:spPr>
          <a:xfrm>
            <a:off x="7874657" y="6615907"/>
            <a:ext cx="407988" cy="22383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圓角矩形圖說文字 9"/>
          <p:cNvSpPr/>
          <p:nvPr/>
        </p:nvSpPr>
        <p:spPr>
          <a:xfrm>
            <a:off x="2471068" y="4578428"/>
            <a:ext cx="2089150" cy="398463"/>
          </a:xfrm>
          <a:prstGeom prst="wedgeRoundRectCallout">
            <a:avLst>
              <a:gd name="adj1" fmla="val -57534"/>
              <a:gd name="adj2" fmla="val -43988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8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勾選要上傳的報表。</a:t>
            </a:r>
          </a:p>
          <a:p>
            <a:pPr algn="ctr">
              <a:defRPr/>
            </a:pPr>
            <a:endParaRPr lang="zh-TW" altLang="en-US" dirty="0"/>
          </a:p>
        </p:txBody>
      </p:sp>
      <p:sp>
        <p:nvSpPr>
          <p:cNvPr id="12" name="圓角矩形圖說文字 11"/>
          <p:cNvSpPr/>
          <p:nvPr/>
        </p:nvSpPr>
        <p:spPr>
          <a:xfrm>
            <a:off x="6775450" y="4653136"/>
            <a:ext cx="1800225" cy="720725"/>
          </a:xfrm>
          <a:prstGeom prst="wedgeRoundRectCallout">
            <a:avLst>
              <a:gd name="adj1" fmla="val 47094"/>
              <a:gd name="adj2" fmla="val -69024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8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上傳檔案後，會有附檔識別碼。</a:t>
            </a:r>
          </a:p>
          <a:p>
            <a:pPr algn="ctr">
              <a:defRPr/>
            </a:pPr>
            <a:endParaRPr lang="zh-TW" altLang="en-US" dirty="0"/>
          </a:p>
        </p:txBody>
      </p:sp>
      <p:sp>
        <p:nvSpPr>
          <p:cNvPr id="11" name="AutoShape 598"/>
          <p:cNvSpPr>
            <a:spLocks noChangeArrowheads="1"/>
          </p:cNvSpPr>
          <p:nvPr/>
        </p:nvSpPr>
        <p:spPr bwMode="auto">
          <a:xfrm>
            <a:off x="5875338" y="1071563"/>
            <a:ext cx="3016250" cy="863600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2.2.1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報表報送及編製作業：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報表報送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Step6.)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626968FB-D28E-4814-8549-839494EC78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1587"/>
          <a:stretch/>
        </p:blipFill>
        <p:spPr>
          <a:xfrm>
            <a:off x="0" y="3500438"/>
            <a:ext cx="9144000" cy="3357562"/>
          </a:xfrm>
          <a:prstGeom prst="rect">
            <a:avLst/>
          </a:prstGeom>
        </p:spPr>
      </p:pic>
      <p:sp>
        <p:nvSpPr>
          <p:cNvPr id="8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38C81C96-B49A-4AC1-ACDF-EC3CDB241040}" type="slidenum">
              <a:rPr lang="zh-TW" altLang="en-US"/>
              <a:pPr>
                <a:defRPr/>
              </a:pPr>
              <a:t>49</a:t>
            </a:fld>
            <a:endParaRPr lang="en-US" altLang="zh-TW" dirty="0"/>
          </a:p>
        </p:txBody>
      </p:sp>
      <p:sp>
        <p:nvSpPr>
          <p:cNvPr id="80900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(7/16)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1900238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審核作業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TW" sz="2200" dirty="0">
                <a:latin typeface="標楷體" pitchFamily="65" charset="-120"/>
                <a:ea typeface="標楷體" pitchFamily="65" charset="-120"/>
              </a:rPr>
              <a:t>2.3.4</a:t>
            </a:r>
            <a:r>
              <a:rPr lang="zh-TW" altLang="en-US" sz="2200" dirty="0">
                <a:latin typeface="標楷體" pitchFamily="65" charset="-120"/>
                <a:ea typeface="標楷體" pitchFamily="65" charset="-120"/>
              </a:rPr>
              <a:t>審核作業</a:t>
            </a:r>
            <a:r>
              <a:rPr lang="en-US" altLang="zh-TW" sz="2200" dirty="0">
                <a:latin typeface="標楷體" pitchFamily="65" charset="-120"/>
                <a:ea typeface="標楷體" pitchFamily="65" charset="-120"/>
              </a:rPr>
              <a:t>[</a:t>
            </a:r>
            <a:r>
              <a:rPr lang="zh-TW" altLang="en-US" sz="2200" dirty="0">
                <a:latin typeface="標楷體" pitchFamily="65" charset="-120"/>
                <a:ea typeface="標楷體" pitchFamily="65" charset="-120"/>
              </a:rPr>
              <a:t>業務單位</a:t>
            </a:r>
            <a:r>
              <a:rPr lang="en-US" altLang="zh-TW" sz="2200" dirty="0">
                <a:latin typeface="標楷體" pitchFamily="65" charset="-120"/>
                <a:ea typeface="標楷體" pitchFamily="65" charset="-120"/>
              </a:rPr>
              <a:t>]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TW" sz="2200" dirty="0">
                <a:latin typeface="標楷體" pitchFamily="65" charset="-120"/>
                <a:ea typeface="標楷體" pitchFamily="65" charset="-120"/>
              </a:rPr>
              <a:t>2.3.3</a:t>
            </a:r>
            <a:r>
              <a:rPr lang="zh-TW" altLang="en-US" sz="2200" dirty="0">
                <a:latin typeface="標楷體" pitchFamily="65" charset="-120"/>
                <a:ea typeface="標楷體" pitchFamily="65" charset="-120"/>
              </a:rPr>
              <a:t>審核作業</a:t>
            </a:r>
            <a:r>
              <a:rPr lang="en-US" altLang="zh-TW" sz="2200" dirty="0">
                <a:latin typeface="標楷體" pitchFamily="65" charset="-120"/>
                <a:ea typeface="標楷體" pitchFamily="65" charset="-120"/>
              </a:rPr>
              <a:t>[</a:t>
            </a:r>
            <a:r>
              <a:rPr lang="zh-TW" altLang="en-US" sz="2200" dirty="0">
                <a:latin typeface="標楷體" pitchFamily="65" charset="-120"/>
                <a:ea typeface="標楷體" pitchFamily="65" charset="-120"/>
              </a:rPr>
              <a:t>統</a:t>
            </a:r>
            <a:r>
              <a:rPr lang="en-US" altLang="zh-TW" sz="22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200" dirty="0">
                <a:latin typeface="標楷體" pitchFamily="65" charset="-120"/>
                <a:ea typeface="標楷體" pitchFamily="65" charset="-120"/>
              </a:rPr>
              <a:t>會</a:t>
            </a:r>
            <a:r>
              <a:rPr lang="en-US" altLang="zh-TW" sz="2200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200" dirty="0">
                <a:latin typeface="標楷體" pitchFamily="65" charset="-120"/>
                <a:ea typeface="標楷體" pitchFamily="65" charset="-120"/>
              </a:rPr>
              <a:t>計室</a:t>
            </a:r>
            <a:r>
              <a:rPr lang="en-US" altLang="zh-TW" sz="2200" dirty="0">
                <a:latin typeface="標楷體" pitchFamily="65" charset="-120"/>
                <a:ea typeface="標楷體" pitchFamily="65" charset="-120"/>
              </a:rPr>
              <a:t>]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TW" sz="2200" dirty="0">
                <a:latin typeface="標楷體" pitchFamily="65" charset="-120"/>
                <a:ea typeface="標楷體" pitchFamily="65" charset="-120"/>
              </a:rPr>
              <a:t>2.3.2</a:t>
            </a:r>
            <a:r>
              <a:rPr lang="zh-TW" altLang="en-US" sz="2200" dirty="0">
                <a:latin typeface="標楷體" pitchFamily="65" charset="-120"/>
                <a:ea typeface="標楷體" pitchFamily="65" charset="-120"/>
              </a:rPr>
              <a:t>審核作業</a:t>
            </a:r>
            <a:endParaRPr lang="en-US" altLang="zh-TW" sz="2200" dirty="0">
              <a:latin typeface="標楷體" pitchFamily="65" charset="-120"/>
              <a:ea typeface="標楷體" pitchFamily="65" charset="-120"/>
            </a:endParaRPr>
          </a:p>
          <a:p>
            <a:pPr marL="640080" lvl="1" indent="-27432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TW" sz="22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042468" y="5013176"/>
            <a:ext cx="1393627" cy="23929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48124" y="5296053"/>
            <a:ext cx="1315963" cy="23929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042469" y="4769598"/>
            <a:ext cx="673547" cy="19999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文字方塊 30"/>
          <p:cNvSpPr txBox="1">
            <a:spLocks noChangeArrowheads="1"/>
          </p:cNvSpPr>
          <p:nvPr/>
        </p:nvSpPr>
        <p:spPr bwMode="auto">
          <a:xfrm>
            <a:off x="5580112" y="4889017"/>
            <a:ext cx="2330797" cy="646331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依使用者身分僅看到其中一項「審核作業」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09" y="2119969"/>
            <a:ext cx="8352382" cy="4609524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313C1A08-A2D7-47B2-881B-6183EE23AFBB}" type="slidenum">
              <a:rPr lang="zh-TW" altLang="en-US"/>
              <a:pPr>
                <a:defRPr/>
              </a:pPr>
              <a:t>50</a:t>
            </a:fld>
            <a:endParaRPr lang="en-US" altLang="zh-TW" dirty="0"/>
          </a:p>
        </p:txBody>
      </p:sp>
      <p:sp>
        <p:nvSpPr>
          <p:cNvPr id="86020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(8/16)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審核作業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857375" y="4613275"/>
            <a:ext cx="719138" cy="18415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AutoShape 598"/>
          <p:cNvSpPr>
            <a:spLocks noChangeArrowheads="1"/>
          </p:cNvSpPr>
          <p:nvPr/>
        </p:nvSpPr>
        <p:spPr bwMode="auto">
          <a:xfrm>
            <a:off x="5875338" y="1071563"/>
            <a:ext cx="3016250" cy="779462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2.3.4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[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業務單位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]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開啟報表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Step8.)</a:t>
            </a:r>
          </a:p>
        </p:txBody>
      </p:sp>
      <p:sp>
        <p:nvSpPr>
          <p:cNvPr id="86024" name="文字方塊 30"/>
          <p:cNvSpPr txBox="1">
            <a:spLocks noChangeArrowheads="1"/>
          </p:cNvSpPr>
          <p:nvPr/>
        </p:nvSpPr>
        <p:spPr bwMode="auto">
          <a:xfrm>
            <a:off x="2700338" y="4521200"/>
            <a:ext cx="2879725" cy="3683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Step1.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開啟報表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pic>
        <p:nvPicPr>
          <p:cNvPr id="86025" name="Picture 9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2495550"/>
            <a:ext cx="3252787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71" y="2093749"/>
            <a:ext cx="8342858" cy="4647619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7BB0866D-0BC7-4A50-8617-612CD0C13146}" type="slidenum">
              <a:rPr lang="zh-TW" altLang="en-US"/>
              <a:pPr>
                <a:defRPr/>
              </a:pPr>
              <a:t>51</a:t>
            </a:fld>
            <a:endParaRPr lang="en-US" altLang="zh-TW" dirty="0"/>
          </a:p>
        </p:txBody>
      </p:sp>
      <p:sp>
        <p:nvSpPr>
          <p:cNvPr id="87044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(9/16)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審核作業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630488" y="2990850"/>
            <a:ext cx="635000" cy="44926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7047" name="文字方塊 30"/>
          <p:cNvSpPr txBox="1">
            <a:spLocks noChangeArrowheads="1"/>
          </p:cNvSpPr>
          <p:nvPr/>
        </p:nvSpPr>
        <p:spPr bwMode="auto">
          <a:xfrm>
            <a:off x="3343275" y="3324225"/>
            <a:ext cx="4541838" cy="1754326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Step2.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如於空白報表維護時有設定報表公式，點選「報送審核管理」頁籤中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套用報表公式</a:t>
            </a:r>
            <a:r>
              <a:rPr kumimoji="0" lang="en-US" altLang="zh-TW" sz="1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功能。</a:t>
            </a:r>
            <a:endParaRPr kumimoji="0" lang="en-US" altLang="zh-TW" sz="18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 dirty="0">
                <a:latin typeface="標楷體" pitchFamily="65" charset="-120"/>
                <a:ea typeface="標楷體" pitchFamily="65" charset="-120"/>
              </a:rPr>
              <a:t>(Step2.</a:t>
            </a:r>
            <a:r>
              <a:rPr kumimoji="0" lang="zh-TW" altLang="en-US" sz="1800" b="1" dirty="0">
                <a:latin typeface="標楷體" pitchFamily="65" charset="-120"/>
                <a:ea typeface="標楷體" pitchFamily="65" charset="-120"/>
              </a:rPr>
              <a:t>～</a:t>
            </a:r>
            <a:r>
              <a:rPr kumimoji="0" lang="en-US" altLang="zh-TW" sz="1800" b="1" dirty="0">
                <a:latin typeface="標楷體" pitchFamily="65" charset="-120"/>
                <a:ea typeface="標楷體" pitchFamily="65" charset="-120"/>
              </a:rPr>
              <a:t> Step3.</a:t>
            </a:r>
            <a:r>
              <a:rPr kumimoji="0" lang="zh-TW" altLang="en-US" sz="1800" b="1" dirty="0">
                <a:latin typeface="標楷體" pitchFamily="65" charset="-120"/>
                <a:ea typeface="標楷體" pitchFamily="65" charset="-120"/>
              </a:rPr>
              <a:t>係針對該空白表內，在具數值標籤之儲存格有設定簡易之檢誤公式時才須進行之步驟</a:t>
            </a:r>
            <a:r>
              <a:rPr kumimoji="0" lang="en-US" altLang="zh-TW" sz="1800" b="1" dirty="0"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sz="18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圓角矩形圖說文字 10"/>
          <p:cNvSpPr/>
          <p:nvPr/>
        </p:nvSpPr>
        <p:spPr>
          <a:xfrm>
            <a:off x="4546600" y="5661025"/>
            <a:ext cx="2328863" cy="1008063"/>
          </a:xfrm>
          <a:prstGeom prst="wedgeRoundRectCallout">
            <a:avLst>
              <a:gd name="adj1" fmla="val -61411"/>
              <a:gd name="adj2" fmla="val -26960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8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開啟報表後，將自動套用空白報表維護時定義之智慧標籤。</a:t>
            </a:r>
          </a:p>
          <a:p>
            <a:pPr algn="ctr">
              <a:defRPr/>
            </a:pPr>
            <a:endParaRPr lang="zh-TW" altLang="en-US" dirty="0"/>
          </a:p>
        </p:txBody>
      </p:sp>
      <p:sp>
        <p:nvSpPr>
          <p:cNvPr id="9" name="AutoShape 598"/>
          <p:cNvSpPr>
            <a:spLocks noChangeArrowheads="1"/>
          </p:cNvSpPr>
          <p:nvPr/>
        </p:nvSpPr>
        <p:spPr bwMode="auto">
          <a:xfrm>
            <a:off x="5875338" y="1071563"/>
            <a:ext cx="3016250" cy="779462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2.3.4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[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業務單位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]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開啟報表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Step8.)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80D8979B-2345-4A18-8D18-1A28BC4A91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19" y="2049657"/>
            <a:ext cx="8279705" cy="4692479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B1075F04-C5A5-4080-9780-BD0769407DCC}" type="slidenum">
              <a:rPr lang="zh-TW" altLang="en-US"/>
              <a:pPr>
                <a:defRPr/>
              </a:pPr>
              <a:t>52</a:t>
            </a:fld>
            <a:endParaRPr lang="en-US" altLang="zh-TW" dirty="0"/>
          </a:p>
        </p:txBody>
      </p:sp>
      <p:sp>
        <p:nvSpPr>
          <p:cNvPr id="88068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(10/16)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審核作業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040313" y="5148263"/>
            <a:ext cx="684212" cy="16351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圓角矩形圖說文字 8"/>
          <p:cNvSpPr/>
          <p:nvPr/>
        </p:nvSpPr>
        <p:spPr>
          <a:xfrm>
            <a:off x="5961063" y="3789363"/>
            <a:ext cx="2808287" cy="1008062"/>
          </a:xfrm>
          <a:prstGeom prst="wedgeRoundRectCallout">
            <a:avLst>
              <a:gd name="adj1" fmla="val -63349"/>
              <a:gd name="adj2" fmla="val -8603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8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套用報表公式後如有不符，相關檢誤結果會跳訊息框，且該智慧標籤會變成紅色。</a:t>
            </a:r>
          </a:p>
          <a:p>
            <a:pPr algn="ctr">
              <a:defRPr/>
            </a:pPr>
            <a:endParaRPr lang="zh-TW" altLang="en-US" dirty="0"/>
          </a:p>
        </p:txBody>
      </p:sp>
      <p:sp>
        <p:nvSpPr>
          <p:cNvPr id="11" name="圓角矩形圖說文字 10"/>
          <p:cNvSpPr/>
          <p:nvPr/>
        </p:nvSpPr>
        <p:spPr>
          <a:xfrm>
            <a:off x="1258888" y="4365625"/>
            <a:ext cx="2089150" cy="431800"/>
          </a:xfrm>
          <a:prstGeom prst="wedgeRoundRectCallout">
            <a:avLst>
              <a:gd name="adj1" fmla="val -40238"/>
              <a:gd name="adj2" fmla="val 89660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8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智慧標籤變成紅色。</a:t>
            </a:r>
          </a:p>
          <a:p>
            <a:pPr algn="ctr">
              <a:defRPr/>
            </a:pPr>
            <a:endParaRPr lang="zh-TW" altLang="en-US" dirty="0"/>
          </a:p>
        </p:txBody>
      </p:sp>
      <p:sp>
        <p:nvSpPr>
          <p:cNvPr id="88073" name="文字方塊 30"/>
          <p:cNvSpPr txBox="1">
            <a:spLocks noChangeArrowheads="1"/>
          </p:cNvSpPr>
          <p:nvPr/>
        </p:nvSpPr>
        <p:spPr bwMode="auto">
          <a:xfrm>
            <a:off x="5219700" y="5373688"/>
            <a:ext cx="2447925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Step3.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0" name="AutoShape 598"/>
          <p:cNvSpPr>
            <a:spLocks noChangeArrowheads="1"/>
          </p:cNvSpPr>
          <p:nvPr/>
        </p:nvSpPr>
        <p:spPr bwMode="auto">
          <a:xfrm>
            <a:off x="5875338" y="1071563"/>
            <a:ext cx="3016250" cy="779462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2.3.4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[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業務單位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]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開啟報表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Step8.)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F99BCE47-2083-429D-A045-9D75082057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5" y="2152650"/>
            <a:ext cx="8134350" cy="4610100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84799C81-C91C-4EBC-9AB1-485E42050689}" type="slidenum">
              <a:rPr lang="zh-TW" altLang="en-US"/>
              <a:pPr>
                <a:defRPr/>
              </a:pPr>
              <a:t>53</a:t>
            </a:fld>
            <a:endParaRPr lang="en-US" altLang="zh-TW" dirty="0"/>
          </a:p>
        </p:txBody>
      </p:sp>
      <p:sp>
        <p:nvSpPr>
          <p:cNvPr id="89092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(11/16)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審核作業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76263" y="3059113"/>
            <a:ext cx="447675" cy="42386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9095" name="文字方塊 30"/>
          <p:cNvSpPr txBox="1">
            <a:spLocks noChangeArrowheads="1"/>
          </p:cNvSpPr>
          <p:nvPr/>
        </p:nvSpPr>
        <p:spPr bwMode="auto">
          <a:xfrm>
            <a:off x="920750" y="3563938"/>
            <a:ext cx="2787650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Step4.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審核完成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9" name="AutoShape 598"/>
          <p:cNvSpPr>
            <a:spLocks noChangeArrowheads="1"/>
          </p:cNvSpPr>
          <p:nvPr/>
        </p:nvSpPr>
        <p:spPr bwMode="auto">
          <a:xfrm>
            <a:off x="5875338" y="1071563"/>
            <a:ext cx="3016250" cy="779462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2.3.4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[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業務單位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]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開啟報表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Step8.)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E52D7A8F-D197-4AB3-B393-B3F579157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563" y="2113757"/>
            <a:ext cx="8134350" cy="4600575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71155833-8ADA-4F2B-87B2-9B6E3C27235E}" type="slidenum">
              <a:rPr lang="zh-TW" altLang="en-US"/>
              <a:pPr>
                <a:defRPr/>
              </a:pPr>
              <a:t>54</a:t>
            </a:fld>
            <a:endParaRPr lang="en-US" altLang="zh-TW" dirty="0"/>
          </a:p>
        </p:txBody>
      </p:sp>
      <p:sp>
        <p:nvSpPr>
          <p:cNvPr id="9011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(12/16)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審核作業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895975" y="5616575"/>
            <a:ext cx="603250" cy="18891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0119" name="文字方塊 30"/>
          <p:cNvSpPr txBox="1">
            <a:spLocks noChangeArrowheads="1"/>
          </p:cNvSpPr>
          <p:nvPr/>
        </p:nvSpPr>
        <p:spPr bwMode="auto">
          <a:xfrm>
            <a:off x="5816600" y="5867400"/>
            <a:ext cx="2500313" cy="369888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Step5.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9" name="圓角矩形圖說文字 8"/>
          <p:cNvSpPr/>
          <p:nvPr/>
        </p:nvSpPr>
        <p:spPr>
          <a:xfrm>
            <a:off x="757238" y="4652963"/>
            <a:ext cx="2398712" cy="431800"/>
          </a:xfrm>
          <a:prstGeom prst="wedgeRoundRectCallout">
            <a:avLst>
              <a:gd name="adj1" fmla="val 47710"/>
              <a:gd name="adj2" fmla="val -111906"/>
              <a:gd name="adj3" fmla="val 16667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88000" rIns="36000" bIns="36000" anchor="ctr"/>
          <a:lstStyle/>
          <a:p>
            <a:pPr>
              <a:defRPr/>
            </a:pPr>
            <a:r>
              <a:rPr kumimoji="0"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可註記相關審核紀錄。</a:t>
            </a:r>
          </a:p>
          <a:p>
            <a:pPr algn="ctr">
              <a:defRPr/>
            </a:pPr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3995738" y="4694238"/>
            <a:ext cx="762000" cy="14922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0122" name="文字方塊 30"/>
          <p:cNvSpPr txBox="1">
            <a:spLocks noChangeArrowheads="1"/>
          </p:cNvSpPr>
          <p:nvPr/>
        </p:nvSpPr>
        <p:spPr bwMode="auto">
          <a:xfrm>
            <a:off x="3924300" y="4906963"/>
            <a:ext cx="2500313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Step6.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11" name="AutoShape 598"/>
          <p:cNvSpPr>
            <a:spLocks noChangeArrowheads="1"/>
          </p:cNvSpPr>
          <p:nvPr/>
        </p:nvSpPr>
        <p:spPr bwMode="auto">
          <a:xfrm>
            <a:off x="5875338" y="1071563"/>
            <a:ext cx="3016250" cy="779462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2.3.4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[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業務單位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]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開啟報表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Step8.)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C79D584F-FFE2-4BF5-A4BB-F83B14CC48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850" y="2150368"/>
            <a:ext cx="8134350" cy="4610100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267E0549-39D0-4265-BAF1-39048FFB58F7}" type="slidenum">
              <a:rPr lang="zh-TW" altLang="en-US"/>
              <a:pPr>
                <a:defRPr/>
              </a:pPr>
              <a:t>55</a:t>
            </a:fld>
            <a:endParaRPr lang="en-US" altLang="zh-TW" dirty="0"/>
          </a:p>
        </p:txBody>
      </p:sp>
      <p:sp>
        <p:nvSpPr>
          <p:cNvPr id="91140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(13/16)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審核作業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518025" y="4662488"/>
            <a:ext cx="728663" cy="13811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1143" name="文字方塊 30"/>
          <p:cNvSpPr txBox="1">
            <a:spLocks noChangeArrowheads="1"/>
          </p:cNvSpPr>
          <p:nvPr/>
        </p:nvSpPr>
        <p:spPr bwMode="auto">
          <a:xfrm>
            <a:off x="4498975" y="4859338"/>
            <a:ext cx="2376488" cy="36988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Step7.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 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sp>
        <p:nvSpPr>
          <p:cNvPr id="8" name="AutoShape 598"/>
          <p:cNvSpPr>
            <a:spLocks noChangeArrowheads="1"/>
          </p:cNvSpPr>
          <p:nvPr/>
        </p:nvSpPr>
        <p:spPr bwMode="auto">
          <a:xfrm>
            <a:off x="5875338" y="1071563"/>
            <a:ext cx="3016250" cy="779462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2.3.4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[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業務單位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]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開啟報表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Step8.)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D375C03A-8177-4192-B9BE-A8F8CF5DC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825" y="2121743"/>
            <a:ext cx="8134350" cy="4619625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03803005-48AB-430C-A689-B298F03B1805}" type="slidenum">
              <a:rPr lang="zh-TW" altLang="en-US"/>
              <a:pPr>
                <a:defRPr/>
              </a:pPr>
              <a:t>56</a:t>
            </a:fld>
            <a:endParaRPr lang="en-US" altLang="zh-TW" dirty="0"/>
          </a:p>
        </p:txBody>
      </p:sp>
      <p:sp>
        <p:nvSpPr>
          <p:cNvPr id="92164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(14/16)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審核作業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787900" y="4662488"/>
            <a:ext cx="752475" cy="13811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2167" name="文字方塊 30"/>
          <p:cNvSpPr txBox="1">
            <a:spLocks noChangeArrowheads="1"/>
          </p:cNvSpPr>
          <p:nvPr/>
        </p:nvSpPr>
        <p:spPr bwMode="auto">
          <a:xfrm>
            <a:off x="4643438" y="4843463"/>
            <a:ext cx="3673475" cy="6477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Step8.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kumimoji="0" lang="en-US" altLang="zh-TW" sz="1800" b="1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"</a:t>
            </a:r>
            <a:r>
              <a:rPr kumimoji="0" lang="zh-TW" altLang="en-US" sz="18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後即完成審核，可直接關閉此視窗。</a:t>
            </a:r>
          </a:p>
        </p:txBody>
      </p:sp>
      <p:sp>
        <p:nvSpPr>
          <p:cNvPr id="8" name="AutoShape 598"/>
          <p:cNvSpPr>
            <a:spLocks noChangeArrowheads="1"/>
          </p:cNvSpPr>
          <p:nvPr/>
        </p:nvSpPr>
        <p:spPr bwMode="auto">
          <a:xfrm>
            <a:off x="5875338" y="1071563"/>
            <a:ext cx="3016250" cy="779462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2.3.4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[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業務單位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]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開啟報表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操作流程詳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Step8.)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AB3BB646-2C75-4232-A88C-4A0FC999FE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312" y="2079918"/>
            <a:ext cx="8567168" cy="4733458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04713370-F580-4C7A-BEA7-87B76D0EE3F9}" type="slidenum">
              <a:rPr lang="zh-TW" altLang="en-US"/>
              <a:pPr>
                <a:defRPr/>
              </a:pPr>
              <a:t>57</a:t>
            </a:fld>
            <a:endParaRPr lang="en-US" altLang="zh-TW" dirty="0"/>
          </a:p>
        </p:txBody>
      </p:sp>
      <p:sp>
        <p:nvSpPr>
          <p:cNvPr id="93188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(15/16)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審核作業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AutoShape 598"/>
          <p:cNvSpPr>
            <a:spLocks noChangeArrowheads="1"/>
          </p:cNvSpPr>
          <p:nvPr/>
        </p:nvSpPr>
        <p:spPr bwMode="auto">
          <a:xfrm>
            <a:off x="5875338" y="1063625"/>
            <a:ext cx="3016250" cy="1213247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2.3.3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[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統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會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)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計室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] 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開啟報表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僅</a:t>
            </a:r>
            <a:r>
              <a:rPr lang="zh-TW" altLang="en-US" sz="1600" b="1" u="sng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所屬機關</a:t>
            </a:r>
            <a:r>
              <a:rPr lang="zh-TW" altLang="en-US" sz="16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需執行本功能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，操作流程同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2.3.4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[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業務單位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]Step1.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Step8.)</a:t>
            </a:r>
          </a:p>
        </p:txBody>
      </p:sp>
      <p:pic>
        <p:nvPicPr>
          <p:cNvPr id="93191" name="Picture 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825" y="2492897"/>
            <a:ext cx="2754015" cy="14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CA95EC5A-5A41-437B-A568-5529BF4F31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312" y="2079918"/>
            <a:ext cx="8567168" cy="4733458"/>
          </a:xfrm>
          <a:prstGeom prst="rect">
            <a:avLst/>
          </a:prstGeo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6BBCBB62-2478-42E6-9284-C3A969A55323}" type="slidenum">
              <a:rPr lang="zh-TW" altLang="en-US"/>
              <a:pPr>
                <a:defRPr/>
              </a:pPr>
              <a:t>58</a:t>
            </a:fld>
            <a:endParaRPr lang="en-US" altLang="zh-TW" dirty="0"/>
          </a:p>
        </p:txBody>
      </p:sp>
      <p:sp>
        <p:nvSpPr>
          <p:cNvPr id="94212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三、報表編報及報表審核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(16/16)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457200" lvl="1" indent="-457200" eaLnBrk="1" fontAlgn="auto" hangingPunct="1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p"/>
              <a:defRPr/>
            </a:pPr>
            <a:r>
              <a:rPr lang="zh-TW" altLang="en-US" sz="2900" dirty="0">
                <a:latin typeface="標楷體" pitchFamily="65" charset="-120"/>
                <a:ea typeface="標楷體" pitchFamily="65" charset="-120"/>
              </a:rPr>
              <a:t>審核作業</a:t>
            </a: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  <a:p>
            <a:pPr marL="365760" lvl="1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23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AutoShape 598"/>
          <p:cNvSpPr>
            <a:spLocks noChangeArrowheads="1"/>
          </p:cNvSpPr>
          <p:nvPr/>
        </p:nvSpPr>
        <p:spPr bwMode="auto">
          <a:xfrm>
            <a:off x="5875338" y="1063625"/>
            <a:ext cx="3016250" cy="1213247"/>
          </a:xfrm>
          <a:prstGeom prst="flowChartProcess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36000" tIns="0" rIns="0" bIns="0"/>
          <a:lstStyle/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2.3.2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審核作業：</a:t>
            </a:r>
          </a:p>
          <a:p>
            <a:pPr marL="285750" indent="-285750" algn="just">
              <a:lnSpc>
                <a:spcPct val="96000"/>
              </a:lnSpc>
              <a:buFont typeface="Wingdings" panose="05000000000000000000" pitchFamily="2" charset="2"/>
              <a:buChar char="n"/>
              <a:defRPr/>
            </a:pP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開啟報表</a:t>
            </a:r>
            <a:endParaRPr lang="en-US" altLang="zh-TW" sz="1600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just">
              <a:lnSpc>
                <a:spcPct val="96000"/>
              </a:lnSpc>
              <a:defRPr/>
            </a:pP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lang="zh-TW" altLang="en-US" sz="16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僅</a:t>
            </a:r>
            <a:r>
              <a:rPr lang="zh-TW" altLang="en-US" sz="1600" b="1" u="sng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主計處</a:t>
            </a:r>
            <a:r>
              <a:rPr lang="zh-TW" altLang="en-US" sz="16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需執行本功能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，操作流程同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2.3.4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審核作業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[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業務單位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]Step1.</a:t>
            </a:r>
            <a:r>
              <a:rPr lang="zh-TW" altLang="en-US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</a:t>
            </a:r>
            <a:r>
              <a:rPr lang="en-US" altLang="zh-TW" sz="16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Step8.)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9307772E-B820-4A6B-9B03-D00DADA94F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37" b="6358"/>
          <a:stretch/>
        </p:blipFill>
        <p:spPr>
          <a:xfrm>
            <a:off x="190500" y="0"/>
            <a:ext cx="8763000" cy="6037837"/>
          </a:xfrm>
          <a:prstGeom prst="rect">
            <a:avLst/>
          </a:prstGeom>
        </p:spPr>
      </p:pic>
      <p:sp>
        <p:nvSpPr>
          <p:cNvPr id="1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3EECEE56-A8C5-48CE-8EA5-FABF65614C0B}" type="slidenum">
              <a:rPr lang="zh-TW" altLang="en-US"/>
              <a:pPr>
                <a:defRPr/>
              </a:pPr>
              <a:t>59</a:t>
            </a:fld>
            <a:endParaRPr lang="en-US" altLang="zh-TW" dirty="0"/>
          </a:p>
        </p:txBody>
      </p:sp>
      <p:sp>
        <p:nvSpPr>
          <p:cNvPr id="6" name="文字方塊 5"/>
          <p:cNvSpPr txBox="1"/>
          <p:nvPr/>
        </p:nvSpPr>
        <p:spPr>
          <a:xfrm>
            <a:off x="339924" y="6037837"/>
            <a:ext cx="84680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苗栗縣公務統計報表資料查詢</a:t>
            </a:r>
            <a:endParaRPr lang="en-US" altLang="zh-TW" sz="2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http://miaoli.dgbas.gov.tw/statweb/Page/stat08.aspx</a:t>
            </a:r>
            <a:endParaRPr lang="zh-TW" altLang="en-US" sz="2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1A6EDB1B-B43D-4294-A986-1CCBAF007CD2}"/>
              </a:ext>
            </a:extLst>
          </p:cNvPr>
          <p:cNvSpPr txBox="1"/>
          <p:nvPr/>
        </p:nvSpPr>
        <p:spPr>
          <a:xfrm>
            <a:off x="323528" y="332656"/>
            <a:ext cx="2812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苗栗縣統計資訊服務網</a:t>
            </a:r>
          </a:p>
        </p:txBody>
      </p:sp>
    </p:spTree>
    <p:extLst>
      <p:ext uri="{BB962C8B-B14F-4D97-AF65-F5344CB8AC3E}">
        <p14:creationId xmlns:p14="http://schemas.microsoft.com/office/powerpoint/2010/main" val="451674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中庸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12234</TotalTime>
  <Words>3676</Words>
  <Application>Microsoft Office PowerPoint</Application>
  <PresentationFormat>如螢幕大小 (4:3)</PresentationFormat>
  <Paragraphs>621</Paragraphs>
  <Slides>60</Slides>
  <Notes>60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60</vt:i4>
      </vt:variant>
    </vt:vector>
  </HeadingPairs>
  <TitlesOfParts>
    <vt:vector size="70" baseType="lpstr">
      <vt:lpstr>微軟正黑體</vt:lpstr>
      <vt:lpstr>新細明體</vt:lpstr>
      <vt:lpstr>標楷體</vt:lpstr>
      <vt:lpstr>Arial</vt:lpstr>
      <vt:lpstr>Calibri</vt:lpstr>
      <vt:lpstr>Times New Roman</vt:lpstr>
      <vt:lpstr>Tw Cen MT</vt:lpstr>
      <vt:lpstr>Wingdings</vt:lpstr>
      <vt:lpstr>Wingdings 2</vt:lpstr>
      <vt:lpstr>中庸</vt:lpstr>
      <vt:lpstr>108年度 行政院主計總處 公務統計管理資訊系統 教育訓練講義 </vt:lpstr>
      <vt:lpstr>大綱</vt:lpstr>
      <vt:lpstr>PowerPoint 簡報</vt:lpstr>
      <vt:lpstr>PowerPoint 簡報</vt:lpstr>
      <vt:lpstr>PowerPoint 簡報</vt:lpstr>
      <vt:lpstr>PowerPoint 簡報</vt:lpstr>
      <vt:lpstr>PowerPoint 簡報</vt:lpstr>
      <vt:lpstr>參、系統相關設定作業</vt:lpstr>
      <vt:lpstr>一、安裝Silverlight元件(1/5)</vt:lpstr>
      <vt:lpstr>一、安裝Silverlight元件(2/5)</vt:lpstr>
      <vt:lpstr>一、安裝Silverlight元件(3/5)</vt:lpstr>
      <vt:lpstr>一、安裝Silverlight元件(4/5)</vt:lpstr>
      <vt:lpstr>一、安裝Silverlight元件(5/5)</vt:lpstr>
      <vt:lpstr>二、密碼變更(1/3)</vt:lpstr>
      <vt:lpstr>二、密碼變更(2/3)</vt:lpstr>
      <vt:lpstr>二、密碼變更(3/3)</vt:lpstr>
      <vt:lpstr>肆、公務統計方案及報表編報管理作業</vt:lpstr>
      <vt:lpstr>一、公務統計方案增刪修訂作業(1/9)</vt:lpstr>
      <vt:lpstr>一、公務統計方案增刪修訂作業(2/9)</vt:lpstr>
      <vt:lpstr>一、公務統計方案增刪修訂作業(3/9)</vt:lpstr>
      <vt:lpstr>一、公務統計方案增刪修訂作業(4/9)</vt:lpstr>
      <vt:lpstr>一、公務統計方案增刪修訂作業(5/9)</vt:lpstr>
      <vt:lpstr>一、公務統計方案增刪修訂作業(6/9)</vt:lpstr>
      <vt:lpstr>一、公務統計方案增刪修訂作業(7/9)</vt:lpstr>
      <vt:lpstr>一、公務統計方案增刪修訂作業(8/9)</vt:lpstr>
      <vt:lpstr>一、公務統計方案增刪修訂作業(9/9)</vt:lpstr>
      <vt:lpstr>PowerPoint 簡報</vt:lpstr>
      <vt:lpstr>二、預告統計資料發布(1/14)</vt:lpstr>
      <vt:lpstr>二、預告統計資料發布(2/14)</vt:lpstr>
      <vt:lpstr>二、預告統計資料發布(3/14)</vt:lpstr>
      <vt:lpstr>二、預告統計資料發布(4/14)</vt:lpstr>
      <vt:lpstr>二、預告統計資料發布(5/14)</vt:lpstr>
      <vt:lpstr>二、預告統計資料發布(6/14)</vt:lpstr>
      <vt:lpstr>二、預告統計資料發布(7/14)</vt:lpstr>
      <vt:lpstr>二、預告統計資料發布(8/14)</vt:lpstr>
      <vt:lpstr>二、預告統計資料發布(9/14)</vt:lpstr>
      <vt:lpstr>二、預告統計資料發布(10/14)</vt:lpstr>
      <vt:lpstr>二、預告統計資料發布(11/14)</vt:lpstr>
      <vt:lpstr>二、預告統計資料發布(12/14)</vt:lpstr>
      <vt:lpstr>二、預告統計資料發布(13/14)</vt:lpstr>
      <vt:lpstr>二、預告統計資料發布(14/14)</vt:lpstr>
      <vt:lpstr>PowerPoint 簡報</vt:lpstr>
      <vt:lpstr>PowerPoint 簡報</vt:lpstr>
      <vt:lpstr>三、報表編報及報表審核(1/16)</vt:lpstr>
      <vt:lpstr>三、報表編報及報表審核(2/16)</vt:lpstr>
      <vt:lpstr>三、報表編報及報表審核(3/16)</vt:lpstr>
      <vt:lpstr>三、報表編報及報表審核(4/16)</vt:lpstr>
      <vt:lpstr>三、報表編報及報表審核(5/16)</vt:lpstr>
      <vt:lpstr>三、報表編報及報表審核(6/16)</vt:lpstr>
      <vt:lpstr>三、報表編報及報表審核(7/16)</vt:lpstr>
      <vt:lpstr>三、報表編報及報表審核(8/16)</vt:lpstr>
      <vt:lpstr>三、報表編報及報表審核(9/16)</vt:lpstr>
      <vt:lpstr>三、報表編報及報表審核(10/16)</vt:lpstr>
      <vt:lpstr>三、報表編報及報表審核(11/16)</vt:lpstr>
      <vt:lpstr>三、報表編報及報表審核(12/16)</vt:lpstr>
      <vt:lpstr>三、報表編報及報表審核(13/16)</vt:lpstr>
      <vt:lpstr>三、報表編報及報表審核(14/16)</vt:lpstr>
      <vt:lpstr>三、報表編報及報表審核(15/16)</vt:lpstr>
      <vt:lpstr>三、報表編報及報表審核(16/16)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林正茹</dc:creator>
  <cp:lastModifiedBy>葉宸佑</cp:lastModifiedBy>
  <cp:revision>911</cp:revision>
  <cp:lastPrinted>2018-07-17T06:05:35Z</cp:lastPrinted>
  <dcterms:created xsi:type="dcterms:W3CDTF">2015-11-05T00:54:34Z</dcterms:created>
  <dcterms:modified xsi:type="dcterms:W3CDTF">2019-11-22T08:13:46Z</dcterms:modified>
</cp:coreProperties>
</file>